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67" r:id="rId2"/>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 id="297" r:id="rId32"/>
    <p:sldId id="298" r:id="rId33"/>
    <p:sldId id="299" r:id="rId34"/>
    <p:sldId id="300" r:id="rId35"/>
    <p:sldId id="301" r:id="rId36"/>
    <p:sldId id="302" r:id="rId37"/>
    <p:sldId id="303" r:id="rId38"/>
    <p:sldId id="304" r:id="rId39"/>
    <p:sldId id="305" r:id="rId40"/>
    <p:sldId id="306" r:id="rId41"/>
    <p:sldId id="307" r:id="rId42"/>
    <p:sldId id="308" r:id="rId43"/>
    <p:sldId id="309" r:id="rId44"/>
    <p:sldId id="310" r:id="rId45"/>
    <p:sldId id="311" r:id="rId46"/>
    <p:sldId id="312" r:id="rId47"/>
    <p:sldId id="313" r:id="rId48"/>
    <p:sldId id="314" r:id="rId49"/>
    <p:sldId id="315" r:id="rId50"/>
    <p:sldId id="316" r:id="rId5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5196" autoAdjust="0"/>
  </p:normalViewPr>
  <p:slideViewPr>
    <p:cSldViewPr>
      <p:cViewPr varScale="1">
        <p:scale>
          <a:sx n="70" d="100"/>
          <a:sy n="70" d="100"/>
        </p:scale>
        <p:origin x="-137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78BA84-3C2D-4C6C-A159-2E4B3791F485}" type="datetimeFigureOut">
              <a:rPr lang="pl-PL" smtClean="0"/>
              <a:pPr/>
              <a:t>2021-02-03</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62AD1E-8D45-4C43-B618-1281A99E260E}" type="slidenum">
              <a:rPr lang="pl-PL" smtClean="0"/>
              <a:pPr/>
              <a:t>‹#›</a:t>
            </a:fld>
            <a:endParaRPr lang="pl-PL"/>
          </a:p>
        </p:txBody>
      </p:sp>
    </p:spTree>
    <p:extLst>
      <p:ext uri="{BB962C8B-B14F-4D97-AF65-F5344CB8AC3E}">
        <p14:creationId xmlns:p14="http://schemas.microsoft.com/office/powerpoint/2010/main" val="3645959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6C62AD1E-8D45-4C43-B618-1281A99E260E}" type="slidenum">
              <a:rPr lang="pl-PL" smtClean="0"/>
              <a:pPr/>
              <a:t>13</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sz="1200" kern="1200" dirty="0" smtClean="0">
                <a:solidFill>
                  <a:schemeClr val="tx1"/>
                </a:solidFill>
                <a:latin typeface="+mn-lt"/>
                <a:ea typeface="+mn-ea"/>
                <a:cs typeface="+mn-cs"/>
              </a:rPr>
              <a:t>Z powyższego rozumowania wynika, że jedynie racjonalne i te­oretycznie uzasadnione jest ustawianie noża wierzchołkiem na wy­sokość kłów w każdym razie w taki sposób, żeby płaszczyzna przechodząca przez wierzchołek noża i równoległa do jego podstawy przechodziła przez oś tokarki (oś kłów). W niektórych wypadkach, np. przy dokładnym wytaczaniu, korzystne jest ustawienie wierz­chołka noża powyżej (około 0,01 d) osi toczenia.</a:t>
            </a:r>
            <a:endParaRPr lang="pl-PL" sz="1200" kern="1200" dirty="0">
              <a:solidFill>
                <a:schemeClr val="tx1"/>
              </a:solidFill>
              <a:latin typeface="+mn-lt"/>
              <a:ea typeface="+mn-ea"/>
              <a:cs typeface="+mn-cs"/>
            </a:endParaRPr>
          </a:p>
        </p:txBody>
      </p:sp>
      <p:sp>
        <p:nvSpPr>
          <p:cNvPr id="4" name="Symbol zastępczy numeru slajdu 3"/>
          <p:cNvSpPr>
            <a:spLocks noGrp="1"/>
          </p:cNvSpPr>
          <p:nvPr>
            <p:ph type="sldNum" sz="quarter" idx="10"/>
          </p:nvPr>
        </p:nvSpPr>
        <p:spPr/>
        <p:txBody>
          <a:bodyPr/>
          <a:lstStyle/>
          <a:p>
            <a:fld id="{6C62AD1E-8D45-4C43-B618-1281A99E260E}" type="slidenum">
              <a:rPr lang="pl-PL" smtClean="0"/>
              <a:pPr/>
              <a:t>34</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6C62AD1E-8D45-4C43-B618-1281A99E260E}" type="slidenum">
              <a:rPr lang="pl-PL" smtClean="0"/>
              <a:pPr/>
              <a:t>44</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2021-02-03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2021-02-03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2021-02-03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2021-02-03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2021-02-03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6221E02-25CB-4963-84BC-0813985E7D90}" type="datetimeFigureOut">
              <a:rPr lang="pl-PL" smtClean="0"/>
              <a:pPr/>
              <a:t>2021-02-03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6221E02-25CB-4963-84BC-0813985E7D90}" type="datetimeFigureOut">
              <a:rPr lang="pl-PL" smtClean="0"/>
              <a:pPr/>
              <a:t>2021-02-03</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66221E02-25CB-4963-84BC-0813985E7D90}" type="datetimeFigureOut">
              <a:rPr lang="pl-PL" smtClean="0"/>
              <a:pPr/>
              <a:t>2021-02-03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2021-02-03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2021-02-03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2021-02-03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21E02-25CB-4963-84BC-0813985E7D90}" type="datetimeFigureOut">
              <a:rPr lang="pl-PL" smtClean="0"/>
              <a:pPr/>
              <a:t>2021-02-03</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79512" y="116632"/>
            <a:ext cx="8856984" cy="2893100"/>
          </a:xfrm>
          <a:prstGeom prst="rect">
            <a:avLst/>
          </a:prstGeom>
        </p:spPr>
        <p:txBody>
          <a:bodyPr wrap="square">
            <a:spAutoFit/>
          </a:bodyPr>
          <a:lstStyle/>
          <a:p>
            <a:pPr algn="ctr"/>
            <a:r>
              <a:rPr lang="pl-PL" sz="1400" dirty="0" smtClean="0"/>
              <a:t>4. Tokarki i toczenie-wiadomości wstępne. </a:t>
            </a:r>
          </a:p>
          <a:p>
            <a:r>
              <a:rPr lang="pl-PL" sz="1400" dirty="0" smtClean="0"/>
              <a:t>Najbardziej uniwersalna spośród obrabiarek jest tokarka, gdyż na niej można wykonać najwięcej operacji obróbki. Różne są rodzaje tokarek. W rzemiośle i w przemyśle maszynowym o różnorodnej produkcji stosuje się najczęściej kłową tokarkę pociągową. Obróbka na tokarce nazywa się toczeniem. Przedmiot zamocowany w kłach lub w uchwycie obraca się, nóż zaś przesuwa się ruchem ciągłym i skrawa warstwę materiału. Różne są rodzaje toczenia, np. toczenie powierzchni walcowych, podtaczanie i toczenie czół, toczenie stożków zewnętrznych, wytaczanie otworów walcowych, wytaczanie stożków, toczenie rowków i przecinanie, wytaczanie rowków, toczenie kształtowe, gwintowanie itd. Ponadto na tokarce można wiercić otwory i wykonywać szereg innych robót obróbkowych.</a:t>
            </a:r>
          </a:p>
          <a:p>
            <a:r>
              <a:rPr lang="pl-PL" sz="1400" dirty="0" smtClean="0"/>
              <a:t>Budowa kłowej tokarki pociągowej. Łoże </a:t>
            </a:r>
            <a:r>
              <a:rPr lang="pl-PL" sz="1400" i="1" dirty="0" smtClean="0"/>
              <a:t>1 </a:t>
            </a:r>
            <a:r>
              <a:rPr lang="pl-PL" sz="1400" dirty="0" smtClean="0"/>
              <a:t>nowoczesnej kłowej tokarki pociągowej (rys. 3) jest zamocowane na podstawach </a:t>
            </a:r>
            <a:r>
              <a:rPr lang="pl-PL" sz="1400" i="1" dirty="0" smtClean="0"/>
              <a:t>12 </a:t>
            </a:r>
            <a:r>
              <a:rPr lang="pl-PL" sz="1400" dirty="0" smtClean="0"/>
              <a:t>ustawionych na fundamencie. Jest ono wykonane z żeliwa specjalnego i składa się z dwóch belek, każda o kształcie litery T, na górnej powierzchni poziomej obrobionych i połączonych użebrowaniem usztywniającym. Obrobiona część pozioma łoża służy za podstawę wszystkich zespołów tokarki. Z lewej strony łoża, patrząc ze stanowiska tokarza, widzimy wrzeciennik </a:t>
            </a:r>
            <a:r>
              <a:rPr lang="pl-PL" sz="1400" i="1" dirty="0" smtClean="0"/>
              <a:t>2 </a:t>
            </a:r>
            <a:r>
              <a:rPr lang="pl-PL" sz="1400" dirty="0" smtClean="0"/>
              <a:t>sztywno zamocowany na łożu.</a:t>
            </a:r>
            <a:endParaRPr lang="pl-PL" sz="1400" dirty="0"/>
          </a:p>
        </p:txBody>
      </p:sp>
      <p:pic>
        <p:nvPicPr>
          <p:cNvPr id="4" name="Obraz 3"/>
          <p:cNvPicPr/>
          <p:nvPr/>
        </p:nvPicPr>
        <p:blipFill>
          <a:blip r:embed="rId2" cstate="print">
            <a:lum bright="-6000" contrast="33000"/>
          </a:blip>
          <a:srcRect l="8710" t="2160" r="5937"/>
          <a:stretch>
            <a:fillRect/>
          </a:stretch>
        </p:blipFill>
        <p:spPr bwMode="auto">
          <a:xfrm>
            <a:off x="971600" y="3140968"/>
            <a:ext cx="7200800" cy="3261742"/>
          </a:xfrm>
          <a:prstGeom prst="rect">
            <a:avLst/>
          </a:prstGeom>
          <a:noFill/>
          <a:ln w="9525">
            <a:noFill/>
            <a:miter lim="800000"/>
            <a:headEnd/>
            <a:tailEnd/>
          </a:ln>
        </p:spPr>
      </p:pic>
      <p:sp>
        <p:nvSpPr>
          <p:cNvPr id="5" name="pole tekstowe 4"/>
          <p:cNvSpPr txBox="1"/>
          <p:nvPr/>
        </p:nvSpPr>
        <p:spPr>
          <a:xfrm>
            <a:off x="4427984" y="3573016"/>
            <a:ext cx="216024"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pl-PL" dirty="0" smtClean="0"/>
              <a:t>1</a:t>
            </a:r>
            <a:endParaRPr lang="pl-PL" dirty="0"/>
          </a:p>
        </p:txBody>
      </p:sp>
      <p:sp>
        <p:nvSpPr>
          <p:cNvPr id="6" name="pole tekstowe 5"/>
          <p:cNvSpPr txBox="1"/>
          <p:nvPr/>
        </p:nvSpPr>
        <p:spPr>
          <a:xfrm>
            <a:off x="2483768" y="3284984"/>
            <a:ext cx="288032" cy="369332"/>
          </a:xfrm>
          <a:prstGeom prst="rect">
            <a:avLst/>
          </a:prstGeom>
          <a:solidFill>
            <a:schemeClr val="accent2"/>
          </a:solidFill>
        </p:spPr>
        <p:txBody>
          <a:bodyPr wrap="square" rtlCol="0">
            <a:spAutoFit/>
          </a:bodyPr>
          <a:lstStyle/>
          <a:p>
            <a:r>
              <a:rPr lang="pl-PL" dirty="0" smtClean="0"/>
              <a:t>2</a:t>
            </a:r>
            <a:endParaRPr lang="pl-PL" dirty="0"/>
          </a:p>
        </p:txBody>
      </p:sp>
      <p:sp>
        <p:nvSpPr>
          <p:cNvPr id="7" name="pole tekstowe 6"/>
          <p:cNvSpPr txBox="1"/>
          <p:nvPr/>
        </p:nvSpPr>
        <p:spPr>
          <a:xfrm>
            <a:off x="3275856" y="6093296"/>
            <a:ext cx="432048" cy="369332"/>
          </a:xfrm>
          <a:prstGeom prst="rect">
            <a:avLst/>
          </a:prstGeom>
          <a:solidFill>
            <a:schemeClr val="accent2"/>
          </a:solidFill>
        </p:spPr>
        <p:txBody>
          <a:bodyPr wrap="square" rtlCol="0">
            <a:spAutoFit/>
          </a:bodyPr>
          <a:lstStyle/>
          <a:p>
            <a:r>
              <a:rPr lang="pl-PL" dirty="0" smtClean="0"/>
              <a:t>12</a:t>
            </a:r>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79512" y="116632"/>
            <a:ext cx="8784976" cy="2246769"/>
          </a:xfrm>
          <a:prstGeom prst="rect">
            <a:avLst/>
          </a:prstGeom>
        </p:spPr>
        <p:txBody>
          <a:bodyPr wrap="square">
            <a:spAutoFit/>
          </a:bodyPr>
          <a:lstStyle/>
          <a:p>
            <a:r>
              <a:rPr lang="pl-PL" sz="1400" dirty="0" smtClean="0"/>
              <a:t>Suport  tokarki (rys. 7) składa się z sań wzdłużnych </a:t>
            </a:r>
            <a:r>
              <a:rPr lang="pl-PL" sz="1400" i="1" dirty="0" smtClean="0"/>
              <a:t>1 </a:t>
            </a:r>
            <a:r>
              <a:rPr lang="pl-PL" sz="1400" dirty="0" smtClean="0"/>
              <a:t>napędzanych przez wałek pociągowy lub śrubę pociągową i przesuwających się wzdłuż prowadnic łoża. Na saniach wzdłużnych znajdują się prowadnice poprzeczne </a:t>
            </a:r>
            <a:r>
              <a:rPr lang="pl-PL" sz="1400" i="1" dirty="0" smtClean="0"/>
              <a:t>2 </a:t>
            </a:r>
            <a:r>
              <a:rPr lang="pl-PL" sz="1400" dirty="0" smtClean="0"/>
              <a:t>w kształcie jaskółczego ogona, prostopadłe do prowadnic wzdłużnych łoża. Po prowadnicach poprzecznych przesuwają się sanki poprzeczne </a:t>
            </a:r>
            <a:r>
              <a:rPr lang="pl-PL" sz="1400" i="1" dirty="0" smtClean="0"/>
              <a:t>3 </a:t>
            </a:r>
            <a:r>
              <a:rPr lang="pl-PL" sz="1400" dirty="0" smtClean="0"/>
              <a:t>dzięki nakrętce i śrubie posuwu poprzecznego napędzanej mechanicznie lub ręcznie za pomocą korbki </a:t>
            </a:r>
            <a:r>
              <a:rPr lang="pl-PL" sz="1400" i="1" dirty="0" smtClean="0"/>
              <a:t>4. </a:t>
            </a:r>
            <a:r>
              <a:rPr lang="pl-PL" sz="1400" dirty="0" smtClean="0"/>
              <a:t>Na górnej powierzchni sanek poprzecznych </a:t>
            </a:r>
            <a:r>
              <a:rPr lang="pl-PL" sz="1400" i="1" dirty="0" smtClean="0"/>
              <a:t>3 </a:t>
            </a:r>
            <a:r>
              <a:rPr lang="pl-PL" sz="1400" dirty="0" smtClean="0"/>
              <a:t>znajduje się obrotnica suportowa 5 z podziałką stopniową, stanowiąca całość z prowadnicami sanek narzędziowych </a:t>
            </a:r>
            <a:r>
              <a:rPr lang="pl-PL" sz="1400" i="1" dirty="0" smtClean="0"/>
              <a:t>6. </a:t>
            </a:r>
            <a:r>
              <a:rPr lang="pl-PL" sz="1400" dirty="0" smtClean="0"/>
              <a:t>Po prowadnicach 6 przesuwają się sanki narzędziowe </a:t>
            </a:r>
            <a:r>
              <a:rPr lang="pl-PL" sz="1400" i="1" dirty="0" smtClean="0"/>
              <a:t>7. </a:t>
            </a:r>
            <a:r>
              <a:rPr lang="pl-PL" sz="1400" dirty="0" smtClean="0"/>
              <a:t>Prowadnice 6 sanek narzędziowych wraz z sankami narzędziowymi można ustawić skośnie, wykorzystując podziałkę kątową </a:t>
            </a:r>
            <a:r>
              <a:rPr lang="pl-PL" sz="1400" i="1" dirty="0" smtClean="0"/>
              <a:t>8 </a:t>
            </a:r>
            <a:r>
              <a:rPr lang="pl-PL" sz="1400" dirty="0" smtClean="0"/>
              <a:t>obrotnicy i zamocować śrubami </a:t>
            </a:r>
            <a:r>
              <a:rPr lang="pl-PL" sz="1400" i="1" dirty="0" smtClean="0"/>
              <a:t>9 </a:t>
            </a:r>
            <a:r>
              <a:rPr lang="pl-PL" sz="1400" dirty="0" smtClean="0"/>
              <a:t>w dowolnym położeniu, co jest stosowane w toczeniu stożków. Sanki narzędziowe mogą być przesuwane za pomocą pokręcenia korbką </a:t>
            </a:r>
            <a:r>
              <a:rPr lang="pl-PL" sz="1400" i="1" dirty="0" smtClean="0"/>
              <a:t>10 </a:t>
            </a:r>
            <a:r>
              <a:rPr lang="pl-PL" sz="1400" dirty="0" smtClean="0"/>
              <a:t>śruby, która wkręcając się w przytwierdzoną do prowadnicy nakrętkę powoduje przesuw skośny sanek narzędziowych. Posuw ten może być osiągany tylko ręcznie.</a:t>
            </a:r>
            <a:endParaRPr lang="pl-PL" sz="1400" dirty="0"/>
          </a:p>
        </p:txBody>
      </p:sp>
      <p:pic>
        <p:nvPicPr>
          <p:cNvPr id="4" name="Obraz 3"/>
          <p:cNvPicPr/>
          <p:nvPr/>
        </p:nvPicPr>
        <p:blipFill>
          <a:blip r:embed="rId2" cstate="print">
            <a:lum bright="-9000"/>
          </a:blip>
          <a:srcRect/>
          <a:stretch>
            <a:fillRect/>
          </a:stretch>
        </p:blipFill>
        <p:spPr bwMode="auto">
          <a:xfrm>
            <a:off x="467544" y="2492896"/>
            <a:ext cx="7992888" cy="3888432"/>
          </a:xfrm>
          <a:prstGeom prst="rect">
            <a:avLst/>
          </a:prstGeom>
          <a:ln>
            <a:headEnd/>
            <a:tailEnd/>
          </a:ln>
        </p:spPr>
        <p:style>
          <a:lnRef idx="2">
            <a:schemeClr val="accent4"/>
          </a:lnRef>
          <a:fillRef idx="1">
            <a:schemeClr val="lt1"/>
          </a:fillRef>
          <a:effectRef idx="0">
            <a:schemeClr val="accent4"/>
          </a:effectRef>
          <a:fontRef idx="minor">
            <a:schemeClr val="dk1"/>
          </a:fontRef>
        </p:style>
      </p:pic>
      <p:sp>
        <p:nvSpPr>
          <p:cNvPr id="5" name="Prostokąt 4"/>
          <p:cNvSpPr/>
          <p:nvPr/>
        </p:nvSpPr>
        <p:spPr>
          <a:xfrm>
            <a:off x="3275856" y="6381328"/>
            <a:ext cx="2161938" cy="369332"/>
          </a:xfrm>
          <a:prstGeom prst="rect">
            <a:avLst/>
          </a:prstGeom>
        </p:spPr>
        <p:txBody>
          <a:bodyPr wrap="none">
            <a:spAutoFit/>
          </a:bodyPr>
          <a:lstStyle/>
          <a:p>
            <a:r>
              <a:rPr lang="pl-PL" dirty="0" smtClean="0"/>
              <a:t>Rys. 7. Suport tokarki</a:t>
            </a:r>
            <a:endParaRPr lang="pl-PL" dirty="0"/>
          </a:p>
        </p:txBody>
      </p:sp>
      <p:sp>
        <p:nvSpPr>
          <p:cNvPr id="6" name="pole tekstowe 5"/>
          <p:cNvSpPr txBox="1"/>
          <p:nvPr/>
        </p:nvSpPr>
        <p:spPr>
          <a:xfrm>
            <a:off x="2483768" y="3573016"/>
            <a:ext cx="216024" cy="246221"/>
          </a:xfrm>
          <a:prstGeom prst="rect">
            <a:avLst/>
          </a:prstGeom>
          <a:solidFill>
            <a:schemeClr val="accent2"/>
          </a:solidFill>
        </p:spPr>
        <p:txBody>
          <a:bodyPr wrap="square" rtlCol="0">
            <a:spAutoFit/>
          </a:bodyPr>
          <a:lstStyle/>
          <a:p>
            <a:r>
              <a:rPr lang="pl-PL" sz="1000" dirty="0" smtClean="0"/>
              <a:t>1</a:t>
            </a:r>
            <a:endParaRPr lang="pl-PL" sz="1000" dirty="0"/>
          </a:p>
        </p:txBody>
      </p:sp>
      <p:sp>
        <p:nvSpPr>
          <p:cNvPr id="7" name="pole tekstowe 6"/>
          <p:cNvSpPr txBox="1"/>
          <p:nvPr/>
        </p:nvSpPr>
        <p:spPr>
          <a:xfrm>
            <a:off x="2483768" y="3284984"/>
            <a:ext cx="288032" cy="246221"/>
          </a:xfrm>
          <a:prstGeom prst="rect">
            <a:avLst/>
          </a:prstGeom>
          <a:solidFill>
            <a:schemeClr val="accent2"/>
          </a:solidFill>
        </p:spPr>
        <p:txBody>
          <a:bodyPr wrap="square" rtlCol="0">
            <a:spAutoFit/>
          </a:bodyPr>
          <a:lstStyle/>
          <a:p>
            <a:r>
              <a:rPr lang="pl-PL" sz="1000" dirty="0" smtClean="0"/>
              <a:t>2</a:t>
            </a:r>
            <a:endParaRPr lang="pl-PL" sz="1000" dirty="0"/>
          </a:p>
        </p:txBody>
      </p:sp>
      <p:sp>
        <p:nvSpPr>
          <p:cNvPr id="8" name="pole tekstowe 7"/>
          <p:cNvSpPr txBox="1"/>
          <p:nvPr/>
        </p:nvSpPr>
        <p:spPr>
          <a:xfrm>
            <a:off x="2915816" y="3429000"/>
            <a:ext cx="216024" cy="230832"/>
          </a:xfrm>
          <a:prstGeom prst="rect">
            <a:avLst/>
          </a:prstGeom>
          <a:solidFill>
            <a:schemeClr val="accent2"/>
          </a:solidFill>
        </p:spPr>
        <p:txBody>
          <a:bodyPr wrap="square" rtlCol="0">
            <a:spAutoFit/>
          </a:bodyPr>
          <a:lstStyle/>
          <a:p>
            <a:r>
              <a:rPr lang="pl-PL" sz="900" dirty="0" smtClean="0"/>
              <a:t>3</a:t>
            </a:r>
            <a:endParaRPr lang="pl-PL" sz="900" dirty="0"/>
          </a:p>
        </p:txBody>
      </p:sp>
      <p:sp>
        <p:nvSpPr>
          <p:cNvPr id="9" name="pole tekstowe 8"/>
          <p:cNvSpPr txBox="1"/>
          <p:nvPr/>
        </p:nvSpPr>
        <p:spPr>
          <a:xfrm>
            <a:off x="2051720" y="3573016"/>
            <a:ext cx="360040" cy="253916"/>
          </a:xfrm>
          <a:prstGeom prst="rect">
            <a:avLst/>
          </a:prstGeom>
          <a:solidFill>
            <a:schemeClr val="accent2"/>
          </a:solidFill>
        </p:spPr>
        <p:txBody>
          <a:bodyPr wrap="square" rtlCol="0">
            <a:spAutoFit/>
          </a:bodyPr>
          <a:lstStyle/>
          <a:p>
            <a:r>
              <a:rPr lang="pl-PL" sz="1050" dirty="0" smtClean="0"/>
              <a:t>4</a:t>
            </a:r>
            <a:endParaRPr lang="pl-PL" sz="1050" dirty="0"/>
          </a:p>
        </p:txBody>
      </p:sp>
      <p:sp>
        <p:nvSpPr>
          <p:cNvPr id="10" name="pole tekstowe 9"/>
          <p:cNvSpPr txBox="1"/>
          <p:nvPr/>
        </p:nvSpPr>
        <p:spPr>
          <a:xfrm>
            <a:off x="2915816" y="3140968"/>
            <a:ext cx="216024" cy="2154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pl-PL" sz="800" dirty="0" smtClean="0"/>
              <a:t>5</a:t>
            </a:r>
            <a:endParaRPr lang="pl-PL" sz="800" dirty="0"/>
          </a:p>
        </p:txBody>
      </p:sp>
      <p:sp>
        <p:nvSpPr>
          <p:cNvPr id="11" name="pole tekstowe 10"/>
          <p:cNvSpPr txBox="1"/>
          <p:nvPr/>
        </p:nvSpPr>
        <p:spPr>
          <a:xfrm>
            <a:off x="2915816" y="2852936"/>
            <a:ext cx="216024" cy="246221"/>
          </a:xfrm>
          <a:prstGeom prst="rect">
            <a:avLst/>
          </a:prstGeom>
          <a:solidFill>
            <a:schemeClr val="accent2"/>
          </a:solidFill>
        </p:spPr>
        <p:txBody>
          <a:bodyPr wrap="square" rtlCol="0">
            <a:spAutoFit/>
          </a:bodyPr>
          <a:lstStyle/>
          <a:p>
            <a:r>
              <a:rPr lang="pl-PL" sz="1000" dirty="0" smtClean="0"/>
              <a:t>6</a:t>
            </a:r>
            <a:endParaRPr lang="pl-PL" sz="1000" dirty="0"/>
          </a:p>
        </p:txBody>
      </p:sp>
      <p:sp>
        <p:nvSpPr>
          <p:cNvPr id="12" name="pole tekstowe 11"/>
          <p:cNvSpPr txBox="1"/>
          <p:nvPr/>
        </p:nvSpPr>
        <p:spPr>
          <a:xfrm>
            <a:off x="6012160" y="2924944"/>
            <a:ext cx="288032"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pl-PL" dirty="0" smtClean="0"/>
              <a:t>7</a:t>
            </a:r>
            <a:endParaRPr lang="pl-PL" dirty="0"/>
          </a:p>
        </p:txBody>
      </p:sp>
      <p:sp>
        <p:nvSpPr>
          <p:cNvPr id="13" name="pole tekstowe 12"/>
          <p:cNvSpPr txBox="1"/>
          <p:nvPr/>
        </p:nvSpPr>
        <p:spPr>
          <a:xfrm>
            <a:off x="4860032" y="2636912"/>
            <a:ext cx="288032"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pl-PL" dirty="0" smtClean="0"/>
              <a:t>9</a:t>
            </a:r>
            <a:endParaRPr lang="pl-PL" dirty="0"/>
          </a:p>
        </p:txBody>
      </p:sp>
      <p:sp>
        <p:nvSpPr>
          <p:cNvPr id="14" name="pole tekstowe 13"/>
          <p:cNvSpPr txBox="1"/>
          <p:nvPr/>
        </p:nvSpPr>
        <p:spPr>
          <a:xfrm>
            <a:off x="5292080" y="2636912"/>
            <a:ext cx="288032" cy="253916"/>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r>
              <a:rPr lang="pl-PL" sz="1050" dirty="0" smtClean="0"/>
              <a:t>8</a:t>
            </a:r>
            <a:endParaRPr lang="pl-PL" sz="1050" dirty="0"/>
          </a:p>
        </p:txBody>
      </p:sp>
      <p:sp>
        <p:nvSpPr>
          <p:cNvPr id="15" name="pole tekstowe 14"/>
          <p:cNvSpPr txBox="1"/>
          <p:nvPr/>
        </p:nvSpPr>
        <p:spPr>
          <a:xfrm>
            <a:off x="6444208" y="2996952"/>
            <a:ext cx="360040" cy="246221"/>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pl-PL" sz="1000" dirty="0" smtClean="0"/>
              <a:t>10</a:t>
            </a:r>
            <a:endParaRPr lang="pl-PL" sz="1000" dirty="0"/>
          </a:p>
        </p:txBody>
      </p:sp>
      <p:sp>
        <p:nvSpPr>
          <p:cNvPr id="16" name="pole tekstowe 15"/>
          <p:cNvSpPr txBox="1"/>
          <p:nvPr/>
        </p:nvSpPr>
        <p:spPr>
          <a:xfrm>
            <a:off x="6948264" y="2996952"/>
            <a:ext cx="288032" cy="253916"/>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r>
              <a:rPr lang="pl-PL" sz="1050" dirty="0" smtClean="0"/>
              <a:t>8</a:t>
            </a:r>
            <a:endParaRPr lang="pl-PL" sz="105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p:cNvPicPr/>
          <p:nvPr/>
        </p:nvPicPr>
        <p:blipFill>
          <a:blip r:embed="rId2" cstate="print">
            <a:lum bright="-9000"/>
          </a:blip>
          <a:srcRect/>
          <a:stretch>
            <a:fillRect/>
          </a:stretch>
        </p:blipFill>
        <p:spPr bwMode="auto">
          <a:xfrm>
            <a:off x="467544" y="2492896"/>
            <a:ext cx="7992888" cy="3888432"/>
          </a:xfrm>
          <a:prstGeom prst="rect">
            <a:avLst/>
          </a:prstGeom>
          <a:ln>
            <a:headEnd/>
            <a:tailEnd/>
          </a:ln>
        </p:spPr>
        <p:style>
          <a:lnRef idx="2">
            <a:schemeClr val="accent4"/>
          </a:lnRef>
          <a:fillRef idx="1">
            <a:schemeClr val="lt1"/>
          </a:fillRef>
          <a:effectRef idx="0">
            <a:schemeClr val="accent4"/>
          </a:effectRef>
          <a:fontRef idx="minor">
            <a:schemeClr val="dk1"/>
          </a:fontRef>
        </p:style>
      </p:pic>
      <p:sp>
        <p:nvSpPr>
          <p:cNvPr id="3" name="Prostokąt 2"/>
          <p:cNvSpPr/>
          <p:nvPr/>
        </p:nvSpPr>
        <p:spPr>
          <a:xfrm>
            <a:off x="179512" y="188640"/>
            <a:ext cx="8712968" cy="1754326"/>
          </a:xfrm>
          <a:prstGeom prst="rect">
            <a:avLst/>
          </a:prstGeom>
        </p:spPr>
        <p:txBody>
          <a:bodyPr wrap="square">
            <a:spAutoFit/>
          </a:bodyPr>
          <a:lstStyle/>
          <a:p>
            <a:r>
              <a:rPr lang="pl-PL" dirty="0" smtClean="0"/>
              <a:t>Na sankach narzędziowych ustawiony jest imak narzędziowy </a:t>
            </a:r>
            <a:r>
              <a:rPr lang="pl-PL" i="1" dirty="0" smtClean="0"/>
              <a:t>11 </a:t>
            </a:r>
            <a:r>
              <a:rPr lang="pl-PL" dirty="0" smtClean="0"/>
              <a:t>w którym zamocowywane są. śrubami </a:t>
            </a:r>
            <a:r>
              <a:rPr lang="pl-PL" i="1" dirty="0" smtClean="0"/>
              <a:t>12 </a:t>
            </a:r>
            <a:r>
              <a:rPr lang="pl-PL" dirty="0" smtClean="0"/>
              <a:t>narzędzia skrawające. Imaki narzędziowe bywają różnej konstrukcji, zależnie od przeznaczenia tokarki. Na rys. 7 przedstawiony jest imak narzędziowy jednonożowy, który może się obracać koło osi pionowej w celu wygodniejszego ustawienia noża względem obrabianego przedmiotu. Po ustawieniu noża imak jest zamocowywany nakrętką </a:t>
            </a:r>
            <a:r>
              <a:rPr lang="pl-PL" i="1" dirty="0" smtClean="0"/>
              <a:t>13 </a:t>
            </a:r>
            <a:r>
              <a:rPr lang="pl-PL" dirty="0" smtClean="0"/>
              <a:t>na śrubie </a:t>
            </a:r>
            <a:r>
              <a:rPr lang="pl-PL" i="1" dirty="0" smtClean="0"/>
              <a:t>14 </a:t>
            </a:r>
            <a:r>
              <a:rPr lang="pl-PL" dirty="0" smtClean="0"/>
              <a:t>(osi imaka).</a:t>
            </a:r>
            <a:endParaRPr lang="pl-PL" dirty="0"/>
          </a:p>
        </p:txBody>
      </p:sp>
      <p:sp>
        <p:nvSpPr>
          <p:cNvPr id="4" name="pole tekstowe 3"/>
          <p:cNvSpPr txBox="1"/>
          <p:nvPr/>
        </p:nvSpPr>
        <p:spPr>
          <a:xfrm>
            <a:off x="3923928" y="2492896"/>
            <a:ext cx="360040" cy="215444"/>
          </a:xfrm>
          <a:prstGeom prst="rect">
            <a:avLst/>
          </a:prstGeom>
          <a:solidFill>
            <a:schemeClr val="accent2"/>
          </a:solidFill>
        </p:spPr>
        <p:txBody>
          <a:bodyPr wrap="square" rtlCol="0">
            <a:spAutoFit/>
          </a:bodyPr>
          <a:lstStyle/>
          <a:p>
            <a:r>
              <a:rPr lang="pl-PL" sz="800" dirty="0" smtClean="0"/>
              <a:t>14</a:t>
            </a:r>
            <a:endParaRPr lang="pl-PL" sz="800" dirty="0"/>
          </a:p>
        </p:txBody>
      </p:sp>
      <p:sp>
        <p:nvSpPr>
          <p:cNvPr id="5" name="pole tekstowe 4"/>
          <p:cNvSpPr txBox="1"/>
          <p:nvPr/>
        </p:nvSpPr>
        <p:spPr>
          <a:xfrm>
            <a:off x="4355976" y="2492896"/>
            <a:ext cx="432048" cy="215444"/>
          </a:xfrm>
          <a:prstGeom prst="rect">
            <a:avLst/>
          </a:prstGeom>
          <a:solidFill>
            <a:srgbClr val="0070C0"/>
          </a:solidFill>
        </p:spPr>
        <p:txBody>
          <a:bodyPr wrap="square" rtlCol="0">
            <a:spAutoFit/>
          </a:bodyPr>
          <a:lstStyle/>
          <a:p>
            <a:r>
              <a:rPr lang="pl-PL" sz="800" dirty="0" smtClean="0"/>
              <a:t>13</a:t>
            </a:r>
            <a:endParaRPr lang="pl-PL" sz="800" dirty="0"/>
          </a:p>
        </p:txBody>
      </p:sp>
      <p:sp>
        <p:nvSpPr>
          <p:cNvPr id="6" name="pole tekstowe 5"/>
          <p:cNvSpPr txBox="1"/>
          <p:nvPr/>
        </p:nvSpPr>
        <p:spPr>
          <a:xfrm>
            <a:off x="4427984" y="2780928"/>
            <a:ext cx="360040" cy="2154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pl-PL" sz="800" dirty="0" smtClean="0"/>
              <a:t>11</a:t>
            </a:r>
            <a:endParaRPr lang="pl-PL" sz="800" dirty="0"/>
          </a:p>
        </p:txBody>
      </p:sp>
      <p:sp>
        <p:nvSpPr>
          <p:cNvPr id="7" name="pole tekstowe 6"/>
          <p:cNvSpPr txBox="1"/>
          <p:nvPr/>
        </p:nvSpPr>
        <p:spPr>
          <a:xfrm>
            <a:off x="3203848" y="2492896"/>
            <a:ext cx="504056" cy="246221"/>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pl-PL" sz="1000" dirty="0" smtClean="0"/>
              <a:t>12</a:t>
            </a:r>
            <a:endParaRPr lang="pl-PL" sz="1000" dirty="0"/>
          </a:p>
        </p:txBody>
      </p:sp>
      <p:sp>
        <p:nvSpPr>
          <p:cNvPr id="8" name="Prostokąt 7"/>
          <p:cNvSpPr/>
          <p:nvPr/>
        </p:nvSpPr>
        <p:spPr>
          <a:xfrm>
            <a:off x="3275856" y="6381328"/>
            <a:ext cx="2161938" cy="369332"/>
          </a:xfrm>
          <a:prstGeom prst="rect">
            <a:avLst/>
          </a:prstGeom>
        </p:spPr>
        <p:txBody>
          <a:bodyPr wrap="none">
            <a:spAutoFit/>
          </a:bodyPr>
          <a:lstStyle/>
          <a:p>
            <a:r>
              <a:rPr lang="pl-PL" dirty="0" smtClean="0"/>
              <a:t>Rys. 7. Suport tokarki</a:t>
            </a:r>
            <a:endParaRPr lang="pl-P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107504" y="188640"/>
            <a:ext cx="8712968" cy="41857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01613" algn="just"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Arial" pitchFamily="34" charset="0"/>
                <a:ea typeface="Times New Roman" pitchFamily="18" charset="0"/>
              </a:rPr>
              <a:t>Spośród imaków różnych konstrukcji wyróżnia się imak czteronożowy (rys. 20), który może się obracać koło osi pionowej i podstawiać do obróbki następny spośród czterech noży. Umożliwia to szybszą obróbkę bez potrzeby każdorazowego ustawiania nowego noża.</a:t>
            </a:r>
            <a:endParaRPr kumimoji="0" lang="pl-PL" sz="1400" b="0" i="0" u="none" strike="noStrike" cap="none" normalizeH="0" baseline="0" dirty="0" smtClean="0">
              <a:ln>
                <a:noFill/>
              </a:ln>
              <a:solidFill>
                <a:schemeClr val="tx1"/>
              </a:solidFill>
              <a:effectLst/>
              <a:latin typeface="Arial" pitchFamily="34" charset="0"/>
            </a:endParaRPr>
          </a:p>
          <a:p>
            <a:pPr marL="0" marR="0" lvl="0" indent="201613" algn="just" defTabSz="914400" rtl="0" eaLnBrk="0" fontAlgn="base" latinLnBrk="0" hangingPunct="0">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Arial" pitchFamily="34" charset="0"/>
                <a:ea typeface="Times New Roman" pitchFamily="18" charset="0"/>
              </a:rPr>
              <a:t>Suport tokarki ma przytwierdzoną z przodu do jego dolnej powierzchni skrzynkę suportową, w której są zmontowane mechanizmy przenoszące ruch obrotowy wałka pociągowego na sanie wzdłużne lub poprzeczne. Mechanizmy te są to zestawy kół zębatych wal­cowych lub stożkowych, sprzęgła kłowe lub cierne, zestawy kół ślimakowych. Odpowiedni posuw od wałka pociągowego uzyskuje się przez właściwe ustawienie korbek na przedniej płycie skrzynki suportowej, zgodnie z krótkimi objaśnieniami umieszczonymi na ta­bliczkach skrzynki. Przez właściwe ustawienie korbek uzyskuje się odpowiednie przesunięcie i nastawienie mechanizmów posuwu wzdłużnego lub poprzecznego oraz kierunek posuwu, albo zupełne wyłączenie posuwu.</a:t>
            </a:r>
            <a:endParaRPr kumimoji="0" lang="pl-PL" sz="1400" b="0" i="0" u="none" strike="noStrike" cap="none" normalizeH="0" baseline="0" dirty="0" smtClean="0">
              <a:ln>
                <a:noFill/>
              </a:ln>
              <a:solidFill>
                <a:schemeClr val="tx1"/>
              </a:solidFill>
              <a:effectLst/>
              <a:latin typeface="Arial" pitchFamily="34" charset="0"/>
            </a:endParaRPr>
          </a:p>
          <a:p>
            <a:pPr marL="0" marR="0" lvl="0" indent="206375" algn="just" defTabSz="914400" rtl="0" eaLnBrk="0" fontAlgn="base" latinLnBrk="0" hangingPunct="0">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Arial" pitchFamily="34" charset="0"/>
                <a:ea typeface="Times New Roman" pitchFamily="18" charset="0"/>
              </a:rPr>
              <a:t>Skrzynka posuwów spełnia poważne zadanie w łańcuchu mechanizmów posuwowych. Zależnie od konstrukcji tokarki stosowane są różne konstrukcje skrzynek posuwów. Skrzynka posuwów otrzymuje ruch od kół zmianowych i przekształca go zależnie od potrzeby zastosowania różnych wartości posuwów, czyli drogi noża w mm na jeden obrót przedmiotu obrabianego (mm/</a:t>
            </a:r>
            <a:r>
              <a:rPr kumimoji="0" lang="pl-PL" sz="1400" b="0" i="0" u="none" strike="noStrike" cap="none" normalizeH="0" baseline="0" dirty="0" err="1" smtClean="0">
                <a:ln>
                  <a:noFill/>
                </a:ln>
                <a:solidFill>
                  <a:schemeClr val="tx1"/>
                </a:solidFill>
                <a:effectLst/>
                <a:latin typeface="Arial" pitchFamily="34" charset="0"/>
                <a:ea typeface="Times New Roman" pitchFamily="18" charset="0"/>
              </a:rPr>
              <a:t>obr</a:t>
            </a:r>
            <a:r>
              <a:rPr kumimoji="0" lang="pl-PL" sz="1400" b="0" i="0" u="none" strike="noStrike" cap="none" normalizeH="0" baseline="0" dirty="0" smtClean="0">
                <a:ln>
                  <a:noFill/>
                </a:ln>
                <a:solidFill>
                  <a:schemeClr val="tx1"/>
                </a:solidFill>
                <a:effectLst/>
                <a:latin typeface="Arial" pitchFamily="34" charset="0"/>
                <a:ea typeface="Times New Roman" pitchFamily="18" charset="0"/>
              </a:rPr>
              <a:t>). We wszystkich kon­strukcjach wartości posuwu na jeden obrót uzyskuje się przez odpowiednie nastawienie dźwigni i korbek zgodnie ze wskazaniami podanymi w tabliczce posuwów umieszczonej na skrzynce posuwów. Przez nastawienie korbek i dźwigni zostają nastawione odpowiednie mechanizmy skrzynki, które powodują odpowiednią prędkość obrotową wałka pociągowego lub śruby pociągowej oraz odpowiedni posuw noża.</a:t>
            </a:r>
            <a:endParaRPr kumimoji="0" lang="pl-PL" sz="1400" b="0" i="0" u="none" strike="noStrike" cap="none" normalizeH="0" baseline="0" dirty="0" smtClean="0">
              <a:ln>
                <a:noFill/>
              </a:ln>
              <a:solidFill>
                <a:schemeClr val="tx1"/>
              </a:solidFill>
              <a:effectLst/>
              <a:latin typeface="Arial" pitchFamily="34" charset="0"/>
            </a:endParaRPr>
          </a:p>
        </p:txBody>
      </p:sp>
      <p:sp>
        <p:nvSpPr>
          <p:cNvPr id="34819"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pic>
        <p:nvPicPr>
          <p:cNvPr id="34818" name="Picture 2"/>
          <p:cNvPicPr>
            <a:picLocks noChangeAspect="1" noChangeArrowheads="1"/>
          </p:cNvPicPr>
          <p:nvPr/>
        </p:nvPicPr>
        <p:blipFill>
          <a:blip r:embed="rId2" cstate="print"/>
          <a:srcRect/>
          <a:stretch>
            <a:fillRect/>
          </a:stretch>
        </p:blipFill>
        <p:spPr bwMode="auto">
          <a:xfrm>
            <a:off x="2483768" y="4447297"/>
            <a:ext cx="3240360" cy="2410703"/>
          </a:xfrm>
          <a:prstGeom prst="rect">
            <a:avLst/>
          </a:prstGeom>
          <a:noFill/>
        </p:spPr>
      </p:pic>
      <p:sp>
        <p:nvSpPr>
          <p:cNvPr id="6" name="pole tekstowe 5"/>
          <p:cNvSpPr txBox="1"/>
          <p:nvPr/>
        </p:nvSpPr>
        <p:spPr>
          <a:xfrm>
            <a:off x="1763688" y="4509120"/>
            <a:ext cx="64807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pl-PL" dirty="0" smtClean="0"/>
              <a:t>imak</a:t>
            </a:r>
            <a:endParaRPr lang="pl-PL" dirty="0"/>
          </a:p>
        </p:txBody>
      </p:sp>
      <p:cxnSp>
        <p:nvCxnSpPr>
          <p:cNvPr id="10" name="Łącznik prosty ze strzałką 9"/>
          <p:cNvCxnSpPr>
            <a:stCxn id="6" idx="2"/>
          </p:cNvCxnSpPr>
          <p:nvPr/>
        </p:nvCxnSpPr>
        <p:spPr>
          <a:xfrm>
            <a:off x="2087724" y="4878452"/>
            <a:ext cx="1116124" cy="49476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1" name="Prostokąt 10"/>
          <p:cNvSpPr/>
          <p:nvPr/>
        </p:nvSpPr>
        <p:spPr>
          <a:xfrm>
            <a:off x="6228184" y="5157192"/>
            <a:ext cx="953081" cy="369332"/>
          </a:xfrm>
          <a:prstGeom prst="rect">
            <a:avLst/>
          </a:prstGeom>
        </p:spPr>
        <p:txBody>
          <a:bodyPr wrap="none">
            <a:spAutoFit/>
          </a:bodyPr>
          <a:lstStyle/>
          <a:p>
            <a:r>
              <a:rPr lang="pl-PL" dirty="0" smtClean="0"/>
              <a:t>Rys. 20. </a:t>
            </a:r>
            <a:endParaRPr lang="pl-P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51520" y="116632"/>
            <a:ext cx="8352928" cy="169277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5425" algn="ctr" defTabSz="914400" rtl="0" eaLnBrk="1" fontAlgn="base" latinLnBrk="0" hangingPunct="1">
              <a:lnSpc>
                <a:spcPct val="100000"/>
              </a:lnSpc>
              <a:spcBef>
                <a:spcPct val="0"/>
              </a:spcBef>
              <a:spcAft>
                <a:spcPct val="0"/>
              </a:spcAft>
              <a:buClrTx/>
              <a:buSzTx/>
              <a:buFontTx/>
              <a:buNone/>
              <a:tabLst/>
            </a:pPr>
            <a:r>
              <a:rPr kumimoji="0" lang="pl-PL" sz="2000" b="1" i="0" u="none" strike="noStrike" cap="none" normalizeH="0" baseline="0" dirty="0" smtClean="0">
                <a:ln>
                  <a:noFill/>
                </a:ln>
                <a:solidFill>
                  <a:srgbClr val="FF0000"/>
                </a:solidFill>
                <a:effectLst/>
                <a:latin typeface="Arial" pitchFamily="34" charset="0"/>
                <a:ea typeface="Times New Roman" pitchFamily="18" charset="0"/>
              </a:rPr>
              <a:t>z</a:t>
            </a:r>
            <a:r>
              <a:rPr kumimoji="0" lang="pl-PL" sz="1600" b="1" i="0" u="none" strike="noStrike" cap="none" normalizeH="0" baseline="0" dirty="0" smtClean="0">
                <a:ln>
                  <a:noFill/>
                </a:ln>
                <a:solidFill>
                  <a:srgbClr val="FF0000"/>
                </a:solidFill>
                <a:effectLst/>
                <a:latin typeface="Arial" pitchFamily="34" charset="0"/>
                <a:ea typeface="Times New Roman" pitchFamily="18" charset="0"/>
              </a:rPr>
              <a:t>amocowywanie przedmiotu do toczenia.</a:t>
            </a:r>
            <a:r>
              <a:rPr kumimoji="0" lang="pl-PL" sz="1100" b="0" i="0" u="none" strike="noStrike" cap="none" normalizeH="0" baseline="0" dirty="0" smtClean="0">
                <a:ln>
                  <a:noFill/>
                </a:ln>
                <a:solidFill>
                  <a:srgbClr val="FF0000"/>
                </a:solidFill>
                <a:effectLst/>
                <a:latin typeface="Arial" pitchFamily="34" charset="0"/>
                <a:ea typeface="Times New Roman" pitchFamily="18" charset="0"/>
              </a:rPr>
              <a:t> </a:t>
            </a:r>
            <a:endParaRPr kumimoji="0" lang="pl-PL" sz="900" b="0" i="0" u="none" strike="noStrike" cap="none" normalizeH="0" baseline="0" dirty="0" smtClean="0">
              <a:ln>
                <a:noFill/>
              </a:ln>
              <a:solidFill>
                <a:srgbClr val="FF0000"/>
              </a:solidFill>
              <a:effectLst/>
              <a:latin typeface="Arial" pitchFamily="34" charset="0"/>
            </a:endParaRPr>
          </a:p>
          <a:p>
            <a:pPr indent="225425" algn="just" eaLnBrk="0" fontAlgn="base" hangingPunct="0">
              <a:spcBef>
                <a:spcPct val="0"/>
              </a:spcBef>
              <a:spcAft>
                <a:spcPct val="0"/>
              </a:spcAft>
            </a:pPr>
            <a:r>
              <a:rPr kumimoji="0" lang="pl-PL" sz="1100" b="0" i="0" u="none" strike="noStrike" cap="none" normalizeH="0" baseline="0" dirty="0" smtClean="0">
                <a:ln>
                  <a:noFill/>
                </a:ln>
                <a:solidFill>
                  <a:schemeClr val="tx1"/>
                </a:solidFill>
                <a:effectLst/>
                <a:latin typeface="Arial" pitchFamily="34" charset="0"/>
                <a:ea typeface="Times New Roman" pitchFamily="18" charset="0"/>
              </a:rPr>
              <a:t>Przedmioty toczone zamocowuje się w uchwycie lub w kłach. W kłach toczy się przedmioty długie, w uchwytach zaś krótkie. Jeden kieł osadza się we wrzecionie za pośrednictwem tulejki redukcyjnej, a drugi w tulei konika.  Obydwa  kły  są  jednakowe </a:t>
            </a:r>
            <a:r>
              <a:rPr lang="pl-PL" sz="1100" dirty="0" smtClean="0">
                <a:latin typeface="Arial" pitchFamily="34" charset="0"/>
                <a:cs typeface="Arial" pitchFamily="34" charset="0"/>
              </a:rPr>
              <a:t>Kieł (PN/N-430) ma dwa stożki większymi podstawami zwrócone do siebie, jeden z nich o małym kącie, tzw. </a:t>
            </a:r>
            <a:r>
              <a:rPr lang="pl-PL" sz="1100" i="1" dirty="0" smtClean="0">
                <a:latin typeface="Arial" pitchFamily="34" charset="0"/>
                <a:cs typeface="Arial" pitchFamily="34" charset="0"/>
              </a:rPr>
              <a:t>chwyt, </a:t>
            </a:r>
            <a:r>
              <a:rPr lang="pl-PL" sz="1100" dirty="0" smtClean="0">
                <a:latin typeface="Arial" pitchFamily="34" charset="0"/>
                <a:cs typeface="Arial" pitchFamily="34" charset="0"/>
              </a:rPr>
              <a:t>służy do osadzania kła w tulei wrzeciona lub w tulei konika. Chwyty kłów, tak jak i innych narzędzi, są znormalizowane wg skali </a:t>
            </a:r>
            <a:r>
              <a:rPr lang="pl-PL" sz="1100" dirty="0" err="1" smtClean="0">
                <a:latin typeface="Arial" pitchFamily="34" charset="0"/>
                <a:cs typeface="Arial" pitchFamily="34" charset="0"/>
              </a:rPr>
              <a:t>Morse'a</a:t>
            </a:r>
            <a:r>
              <a:rPr lang="pl-PL" sz="1100" dirty="0" smtClean="0">
                <a:latin typeface="Arial" pitchFamily="34" charset="0"/>
                <a:cs typeface="Arial" pitchFamily="34" charset="0"/>
              </a:rPr>
              <a:t>. Drugi stożek, zwany czasem ostrzem kła, ma kąt 60° (rys. 8).</a:t>
            </a:r>
            <a:endParaRPr lang="pl-PL" sz="1100" dirty="0" smtClean="0"/>
          </a:p>
          <a:p>
            <a:pPr indent="225425" algn="just" eaLnBrk="0" fontAlgn="base" hangingPunct="0">
              <a:spcBef>
                <a:spcPct val="0"/>
              </a:spcBef>
              <a:spcAft>
                <a:spcPct val="0"/>
              </a:spcAft>
            </a:pPr>
            <a:endParaRPr lang="pl-PL" sz="1100" dirty="0" smtClean="0">
              <a:latin typeface="Arial" pitchFamily="34" charset="0"/>
              <a:cs typeface="Arial" pitchFamily="34" charset="0"/>
            </a:endParaRPr>
          </a:p>
          <a:p>
            <a:pPr marL="0" marR="0" lvl="0" indent="225425" algn="just"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pitchFamily="34" charset="0"/>
            </a:endParaRPr>
          </a:p>
        </p:txBody>
      </p:sp>
      <p:pic>
        <p:nvPicPr>
          <p:cNvPr id="3" name="Obraz 2"/>
          <p:cNvPicPr/>
          <p:nvPr/>
        </p:nvPicPr>
        <p:blipFill>
          <a:blip r:embed="rId3" cstate="print"/>
          <a:srcRect/>
          <a:stretch>
            <a:fillRect/>
          </a:stretch>
        </p:blipFill>
        <p:spPr bwMode="auto">
          <a:xfrm>
            <a:off x="2411760" y="1412776"/>
            <a:ext cx="4224114" cy="1152128"/>
          </a:xfrm>
          <a:prstGeom prst="rect">
            <a:avLst/>
          </a:prstGeom>
          <a:noFill/>
          <a:ln w="9525">
            <a:noFill/>
            <a:miter lim="800000"/>
            <a:headEnd/>
            <a:tailEnd/>
          </a:ln>
        </p:spPr>
      </p:pic>
      <p:sp>
        <p:nvSpPr>
          <p:cNvPr id="1026" name="Rectangle 2"/>
          <p:cNvSpPr>
            <a:spLocks noChangeArrowheads="1"/>
          </p:cNvSpPr>
          <p:nvPr/>
        </p:nvSpPr>
        <p:spPr bwMode="auto">
          <a:xfrm>
            <a:off x="3563888" y="2636912"/>
            <a:ext cx="1656184"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92088" algn="just" defTabSz="914400" rtl="0" eaLnBrk="1" fontAlgn="base" latinLnBrk="0" hangingPunct="1">
              <a:lnSpc>
                <a:spcPct val="100000"/>
              </a:lnSpc>
              <a:spcBef>
                <a:spcPct val="0"/>
              </a:spcBef>
              <a:spcAft>
                <a:spcPct val="0"/>
              </a:spcAft>
              <a:buClrTx/>
              <a:buSzTx/>
              <a:buFontTx/>
              <a:buNone/>
              <a:tabLst>
                <a:tab pos="2825750" algn="l"/>
              </a:tabLst>
            </a:pPr>
            <a:r>
              <a:rPr kumimoji="0" lang="pl-PL" sz="1600" b="0" i="0" u="none" strike="noStrike" cap="none" normalizeH="0" baseline="-30000" dirty="0" smtClean="0">
                <a:ln>
                  <a:noFill/>
                </a:ln>
                <a:solidFill>
                  <a:schemeClr val="tx1"/>
                </a:solidFill>
                <a:effectLst/>
                <a:latin typeface="Arial" pitchFamily="34" charset="0"/>
                <a:ea typeface="Times New Roman" pitchFamily="18" charset="0"/>
              </a:rPr>
              <a:t>Rys</a:t>
            </a:r>
            <a:r>
              <a:rPr kumimoji="0" lang="pl-PL" sz="1600" b="0" i="0" u="none" strike="noStrike" cap="none" normalizeH="0" baseline="0" dirty="0" smtClean="0">
                <a:ln>
                  <a:noFill/>
                </a:ln>
                <a:solidFill>
                  <a:schemeClr val="tx1"/>
                </a:solidFill>
                <a:effectLst/>
                <a:latin typeface="Arial" pitchFamily="34" charset="0"/>
                <a:ea typeface="Times New Roman" pitchFamily="18" charset="0"/>
              </a:rPr>
              <a:t>. </a:t>
            </a:r>
            <a:r>
              <a:rPr kumimoji="0" lang="pl-PL" sz="1600" b="0" i="0" u="none" strike="noStrike" cap="none" normalizeH="0" baseline="-30000" dirty="0" smtClean="0">
                <a:ln>
                  <a:noFill/>
                </a:ln>
                <a:solidFill>
                  <a:schemeClr val="tx1"/>
                </a:solidFill>
                <a:effectLst/>
                <a:latin typeface="Arial" pitchFamily="34" charset="0"/>
                <a:ea typeface="Times New Roman" pitchFamily="18" charset="0"/>
              </a:rPr>
              <a:t>8</a:t>
            </a:r>
            <a:r>
              <a:rPr kumimoji="0" lang="pl-PL" sz="1600" b="0" i="0" u="none" strike="noStrike" cap="none" normalizeH="0" baseline="0" dirty="0" smtClean="0">
                <a:ln>
                  <a:noFill/>
                </a:ln>
                <a:solidFill>
                  <a:schemeClr val="tx1"/>
                </a:solidFill>
                <a:effectLst/>
                <a:latin typeface="Arial" pitchFamily="34" charset="0"/>
                <a:ea typeface="Times New Roman" pitchFamily="18" charset="0"/>
              </a:rPr>
              <a:t>. </a:t>
            </a:r>
            <a:r>
              <a:rPr kumimoji="0" lang="pl-PL" sz="1600" b="0" i="0" u="none" strike="noStrike" cap="none" normalizeH="0" baseline="-30000" dirty="0" smtClean="0">
                <a:ln>
                  <a:noFill/>
                </a:ln>
                <a:solidFill>
                  <a:schemeClr val="tx1"/>
                </a:solidFill>
                <a:effectLst/>
                <a:latin typeface="Arial" pitchFamily="34" charset="0"/>
                <a:ea typeface="Times New Roman" pitchFamily="18" charset="0"/>
              </a:rPr>
              <a:t>Kieł tokarki</a:t>
            </a:r>
            <a:r>
              <a:rPr kumimoji="0" lang="pl-PL" sz="1600" b="0" i="0" u="none" strike="noStrike" cap="none" normalizeH="0" baseline="0" dirty="0" smtClean="0">
                <a:ln>
                  <a:noFill/>
                </a:ln>
                <a:solidFill>
                  <a:schemeClr val="tx1"/>
                </a:solidFill>
                <a:effectLst/>
                <a:latin typeface="Arial" pitchFamily="34" charset="0"/>
                <a:ea typeface="Times New Roman" pitchFamily="18" charset="0"/>
              </a:rPr>
              <a:t> </a:t>
            </a:r>
            <a:endParaRPr kumimoji="0" lang="pl-PL" sz="1800" b="0" i="0" u="none" strike="noStrike" cap="none" normalizeH="0" baseline="0" dirty="0" smtClean="0">
              <a:ln>
                <a:noFill/>
              </a:ln>
              <a:solidFill>
                <a:schemeClr val="tx1"/>
              </a:solidFill>
              <a:effectLst/>
              <a:latin typeface="Arial" pitchFamily="34" charset="0"/>
            </a:endParaRPr>
          </a:p>
        </p:txBody>
      </p:sp>
      <p:sp>
        <p:nvSpPr>
          <p:cNvPr id="1027" name="Rectangle 3"/>
          <p:cNvSpPr>
            <a:spLocks noChangeArrowheads="1"/>
          </p:cNvSpPr>
          <p:nvPr/>
        </p:nvSpPr>
        <p:spPr bwMode="auto">
          <a:xfrm>
            <a:off x="323528" y="3068960"/>
            <a:ext cx="8604448" cy="14619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100" b="0" i="0" u="none" strike="noStrike" cap="none" normalizeH="0" baseline="0" dirty="0" smtClean="0">
                <a:ln>
                  <a:noFill/>
                </a:ln>
                <a:solidFill>
                  <a:schemeClr val="tx1"/>
                </a:solidFill>
                <a:effectLst/>
                <a:latin typeface="Arial" pitchFamily="34" charset="0"/>
                <a:ea typeface="Times New Roman" pitchFamily="18" charset="0"/>
              </a:rPr>
              <a:t>W tokarkach ciężkich kąt ten może być większy (do 70°). Na ostrza kłów zwrócone wierzchołkami do siebie nasadza się przedmioty obrabiane, </a:t>
            </a:r>
            <a:endParaRPr kumimoji="0" lang="pl-PL" sz="9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b="0" i="0" u="none" strike="noStrike" cap="none" normalizeH="0" baseline="0" dirty="0" smtClean="0">
                <a:ln>
                  <a:noFill/>
                </a:ln>
                <a:solidFill>
                  <a:schemeClr val="tx1"/>
                </a:solidFill>
                <a:effectLst/>
                <a:latin typeface="Arial" pitchFamily="34" charset="0"/>
                <a:ea typeface="Times New Roman" pitchFamily="18" charset="0"/>
              </a:rPr>
              <a:t>W tym celu na czołowych powierzchniach w osi przedmiotu obrabianego nawierca się </a:t>
            </a:r>
            <a:r>
              <a:rPr kumimoji="0" lang="pl-PL" sz="1100" b="0" i="1" u="none" strike="noStrike" cap="none" normalizeH="0" baseline="0" dirty="0" smtClean="0">
                <a:ln>
                  <a:noFill/>
                </a:ln>
                <a:solidFill>
                  <a:schemeClr val="tx1"/>
                </a:solidFill>
                <a:effectLst/>
                <a:latin typeface="Arial" pitchFamily="34" charset="0"/>
                <a:ea typeface="Times New Roman" pitchFamily="18" charset="0"/>
              </a:rPr>
              <a:t>nakiełki </a:t>
            </a:r>
            <a:r>
              <a:rPr kumimoji="0" lang="pl-PL" sz="1100" b="0" i="0" u="none" strike="noStrike" cap="none" normalizeH="0" baseline="0" dirty="0" smtClean="0">
                <a:ln>
                  <a:noFill/>
                </a:ln>
                <a:solidFill>
                  <a:schemeClr val="tx1"/>
                </a:solidFill>
                <a:effectLst/>
                <a:latin typeface="Arial" pitchFamily="34" charset="0"/>
                <a:ea typeface="Times New Roman" pitchFamily="18" charset="0"/>
              </a:rPr>
              <a:t>(rys. 9). Nakiełki są dwóch typów (PN/M-02499): </a:t>
            </a:r>
            <a:r>
              <a:rPr kumimoji="0" lang="pl-PL" sz="1100" b="0" i="1" u="none" strike="noStrike" cap="none" normalizeH="0" baseline="0" dirty="0" smtClean="0">
                <a:ln>
                  <a:noFill/>
                </a:ln>
                <a:solidFill>
                  <a:schemeClr val="tx1"/>
                </a:solidFill>
                <a:effectLst/>
                <a:latin typeface="Arial" pitchFamily="34" charset="0"/>
                <a:ea typeface="Times New Roman" pitchFamily="18" charset="0"/>
              </a:rPr>
              <a:t>a </a:t>
            </a:r>
            <a:r>
              <a:rPr kumimoji="0" lang="pl-PL" sz="1100" b="0" i="0" u="none" strike="noStrike" cap="none" normalizeH="0" baseline="0" dirty="0" smtClean="0">
                <a:ln>
                  <a:noFill/>
                </a:ln>
                <a:solidFill>
                  <a:schemeClr val="tx1"/>
                </a:solidFill>
                <a:effectLst/>
                <a:latin typeface="Arial" pitchFamily="34" charset="0"/>
                <a:ea typeface="Times New Roman" pitchFamily="18" charset="0"/>
              </a:rPr>
              <a:t>— nakiełki zwykłe, </a:t>
            </a:r>
            <a:r>
              <a:rPr kumimoji="0" lang="pl-PL" sz="1100" b="0" i="1" u="none" strike="noStrike" cap="none" normalizeH="0" baseline="0" dirty="0" smtClean="0">
                <a:ln>
                  <a:noFill/>
                </a:ln>
                <a:solidFill>
                  <a:schemeClr val="tx1"/>
                </a:solidFill>
                <a:effectLst/>
                <a:latin typeface="Arial" pitchFamily="34" charset="0"/>
                <a:ea typeface="Times New Roman" pitchFamily="18" charset="0"/>
              </a:rPr>
              <a:t>b </a:t>
            </a:r>
            <a:r>
              <a:rPr kumimoji="0" lang="pl-PL" sz="1100" b="0" i="0" u="none" strike="noStrike" cap="none" normalizeH="0" baseline="0" dirty="0" smtClean="0">
                <a:ln>
                  <a:noFill/>
                </a:ln>
                <a:solidFill>
                  <a:schemeClr val="tx1"/>
                </a:solidFill>
                <a:effectLst/>
                <a:latin typeface="Arial" pitchFamily="34" charset="0"/>
                <a:ea typeface="Times New Roman" pitchFamily="18" charset="0"/>
              </a:rPr>
              <a:t>— nakiełki chronione. Nakiełki zwykłe są powszechnie stosowane. Nakiełki zaś chronione wykonuje się wówczas, gdy przedmiot ma być obrabiany na wielu obrabiarkach (tokarki, frezarki, szlifierki). Jak widać na rys. 9 kształt nakiełka wykonanego w gnieździe stożkowym o kącie 120°</a:t>
            </a:r>
            <a:r>
              <a:rPr kumimoji="0" lang="pl-PL"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pl-PL" sz="1100" b="0" i="0" u="none" strike="noStrike" cap="none" normalizeH="0" baseline="0" dirty="0" smtClean="0">
                <a:ln>
                  <a:noFill/>
                </a:ln>
                <a:solidFill>
                  <a:schemeClr val="tx1"/>
                </a:solidFill>
                <a:effectLst/>
                <a:latin typeface="Arial" pitchFamily="34" charset="0"/>
                <a:ea typeface="Times New Roman" pitchFamily="18" charset="0"/>
              </a:rPr>
              <a:t>zapewnia zachowanie kształ­tu nakiełka nawet w wypadku nieznacznego zniekształcenia ścianek stożka ochronnego. Nakiełki chronione wykonuje się z zasady na trzpieniach tokarskich służących do obróbki powierz­chni zewnętrznych przedmiotów obrabianych na trzpieniach tokarskich.</a:t>
            </a:r>
            <a:endParaRPr kumimoji="0" lang="pl-PL" sz="1800" b="0" i="0" u="none" strike="noStrike" cap="none" normalizeH="0" baseline="0" dirty="0" smtClean="0">
              <a:ln>
                <a:noFill/>
              </a:ln>
              <a:solidFill>
                <a:schemeClr val="tx1"/>
              </a:solidFill>
              <a:effectLst/>
              <a:latin typeface="Arial" pitchFamily="34" charset="0"/>
            </a:endParaRPr>
          </a:p>
        </p:txBody>
      </p:sp>
      <p:pic>
        <p:nvPicPr>
          <p:cNvPr id="7" name="Obraz 6"/>
          <p:cNvPicPr/>
          <p:nvPr/>
        </p:nvPicPr>
        <p:blipFill>
          <a:blip r:embed="rId4" cstate="print">
            <a:lum bright="-23000" contrast="47000"/>
          </a:blip>
          <a:srcRect t="10000" r="46617" b="5000"/>
          <a:stretch>
            <a:fillRect/>
          </a:stretch>
        </p:blipFill>
        <p:spPr bwMode="auto">
          <a:xfrm>
            <a:off x="1403648" y="4653136"/>
            <a:ext cx="5040560" cy="2016224"/>
          </a:xfrm>
          <a:prstGeom prst="rect">
            <a:avLst/>
          </a:prstGeom>
          <a:noFill/>
          <a:ln w="9525">
            <a:noFill/>
            <a:miter lim="800000"/>
            <a:headEnd/>
            <a:tailEnd/>
          </a:ln>
        </p:spPr>
      </p:pic>
      <p:sp>
        <p:nvSpPr>
          <p:cNvPr id="8" name="Prostokąt 7"/>
          <p:cNvSpPr/>
          <p:nvPr/>
        </p:nvSpPr>
        <p:spPr>
          <a:xfrm>
            <a:off x="6876256" y="4941168"/>
            <a:ext cx="1584176" cy="1200329"/>
          </a:xfrm>
          <a:prstGeom prst="rect">
            <a:avLst/>
          </a:prstGeom>
        </p:spPr>
        <p:txBody>
          <a:bodyPr wrap="square">
            <a:spAutoFit/>
          </a:bodyPr>
          <a:lstStyle/>
          <a:p>
            <a:r>
              <a:rPr lang="pl-PL" dirty="0" smtClean="0"/>
              <a:t>Rys. 9. Nakiełki: </a:t>
            </a:r>
          </a:p>
          <a:p>
            <a:r>
              <a:rPr lang="pl-PL" i="1" dirty="0" smtClean="0"/>
              <a:t>a </a:t>
            </a:r>
            <a:r>
              <a:rPr lang="pl-PL" dirty="0" smtClean="0"/>
              <a:t>— zwykły, </a:t>
            </a:r>
          </a:p>
          <a:p>
            <a:r>
              <a:rPr lang="pl-PL" i="1" dirty="0" smtClean="0"/>
              <a:t>b </a:t>
            </a:r>
            <a:r>
              <a:rPr lang="pl-PL" dirty="0" smtClean="0"/>
              <a:t>— chroniony </a:t>
            </a:r>
            <a:endParaRPr lang="pl-P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251520" y="382161"/>
            <a:ext cx="8460432"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36525" algn="just"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pitchFamily="34" charset="0"/>
                <a:ea typeface="Times New Roman" pitchFamily="18" charset="0"/>
              </a:rPr>
              <a:t>Do obróbki krótkich przedmiotów używa się uchwytów tokarskich. Jeżeli przedmioty są bryłami obrotowymi stosuje się do ich zamocowywania uchwyty samocentrujące (rys. 10), których trzy szczęki mogą się jednocześnie równomiernie rozsuwać lub zsuwać, dzięki czemu samoczynnie środkują (centrują) przedmioty o przekroju kołowym.</a:t>
            </a:r>
            <a:endParaRPr kumimoji="0" lang="pl-PL" sz="1600" b="0" i="0" u="none" strike="noStrike" cap="none" normalizeH="0" baseline="0" dirty="0" smtClean="0">
              <a:ln>
                <a:noFill/>
              </a:ln>
              <a:solidFill>
                <a:schemeClr val="tx1"/>
              </a:solidFill>
              <a:effectLst/>
              <a:latin typeface="Arial" pitchFamily="34" charset="0"/>
            </a:endParaRPr>
          </a:p>
        </p:txBody>
      </p:sp>
      <p:pic>
        <p:nvPicPr>
          <p:cNvPr id="4" name="Obraz 3"/>
          <p:cNvPicPr/>
          <p:nvPr/>
        </p:nvPicPr>
        <p:blipFill>
          <a:blip r:embed="rId2" cstate="print"/>
          <a:srcRect l="52796"/>
          <a:stretch>
            <a:fillRect/>
          </a:stretch>
        </p:blipFill>
        <p:spPr bwMode="auto">
          <a:xfrm>
            <a:off x="2267744" y="1772816"/>
            <a:ext cx="3960440" cy="3744416"/>
          </a:xfrm>
          <a:prstGeom prst="rect">
            <a:avLst/>
          </a:prstGeom>
          <a:noFill/>
          <a:ln w="9525">
            <a:noFill/>
            <a:miter lim="800000"/>
            <a:headEnd/>
            <a:tailEnd/>
          </a:ln>
        </p:spPr>
      </p:pic>
      <p:sp>
        <p:nvSpPr>
          <p:cNvPr id="39938" name="Rectangle 2"/>
          <p:cNvSpPr>
            <a:spLocks noChangeArrowheads="1"/>
          </p:cNvSpPr>
          <p:nvPr/>
        </p:nvSpPr>
        <p:spPr bwMode="auto">
          <a:xfrm>
            <a:off x="1619672" y="6021288"/>
            <a:ext cx="5256584"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Aft>
                <a:spcPct val="0"/>
              </a:spcAft>
              <a:buClrTx/>
              <a:buSzTx/>
              <a:buFontTx/>
              <a:buNone/>
              <a:tabLst>
                <a:tab pos="2640013" algn="l"/>
              </a:tabLst>
            </a:pPr>
            <a:r>
              <a:rPr kumimoji="0" lang="pl-PL" sz="1600" b="0" i="0" u="none" strike="noStrike" cap="none" normalizeH="0" baseline="0" dirty="0" smtClean="0">
                <a:ln>
                  <a:noFill/>
                </a:ln>
                <a:solidFill>
                  <a:schemeClr val="tx1"/>
                </a:solidFill>
                <a:effectLst/>
                <a:latin typeface="Arial" pitchFamily="34" charset="0"/>
                <a:ea typeface="Times New Roman" pitchFamily="18" charset="0"/>
              </a:rPr>
              <a:t>Rys. 10. Trójszczękowy uchwyt</a:t>
            </a:r>
            <a:r>
              <a:rPr lang="pl-PL" sz="1600" dirty="0" smtClean="0">
                <a:latin typeface="Arial" pitchFamily="34" charset="0"/>
              </a:rPr>
              <a:t> </a:t>
            </a:r>
            <a:r>
              <a:rPr kumimoji="0" lang="pl-PL" sz="1600" b="0" i="0" u="none" strike="noStrike" cap="none" normalizeH="0" baseline="0" dirty="0" smtClean="0">
                <a:ln>
                  <a:noFill/>
                </a:ln>
                <a:solidFill>
                  <a:schemeClr val="tx1"/>
                </a:solidFill>
                <a:effectLst/>
                <a:latin typeface="Arial" pitchFamily="34" charset="0"/>
                <a:ea typeface="Times New Roman" pitchFamily="18" charset="0"/>
              </a:rPr>
              <a:t>samocentrujący</a:t>
            </a:r>
            <a:endParaRPr kumimoji="0" lang="pl-PL" sz="16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95536" y="188640"/>
            <a:ext cx="8496944" cy="1200329"/>
          </a:xfrm>
          <a:prstGeom prst="rect">
            <a:avLst/>
          </a:prstGeom>
        </p:spPr>
        <p:txBody>
          <a:bodyPr wrap="square">
            <a:spAutoFit/>
          </a:bodyPr>
          <a:lstStyle/>
          <a:p>
            <a:r>
              <a:rPr lang="pl-PL" dirty="0" smtClean="0"/>
              <a:t>Do mocowania przedmiotów różnego kształtu (nie tylko walcowych) stosuje się uchwyt tokarski z czterema szczękami na żeliwnej tarczy 5 (rys. 11), które mogą być przesuwane kluczem 7 za pomocą śrub </a:t>
            </a:r>
            <a:r>
              <a:rPr lang="pl-PL" i="1" dirty="0" smtClean="0"/>
              <a:t>6 </a:t>
            </a:r>
            <a:r>
              <a:rPr lang="pl-PL" dirty="0" smtClean="0"/>
              <a:t>niezależnie od siebie i ustawiane każda w dowolnej odległości od środka.</a:t>
            </a:r>
            <a:endParaRPr lang="pl-PL" dirty="0"/>
          </a:p>
        </p:txBody>
      </p:sp>
      <p:pic>
        <p:nvPicPr>
          <p:cNvPr id="4" name="Obraz 3"/>
          <p:cNvPicPr/>
          <p:nvPr/>
        </p:nvPicPr>
        <p:blipFill>
          <a:blip r:embed="rId2" cstate="print">
            <a:lum bright="8000" contrast="45000"/>
          </a:blip>
          <a:srcRect/>
          <a:stretch>
            <a:fillRect/>
          </a:stretch>
        </p:blipFill>
        <p:spPr bwMode="auto">
          <a:xfrm>
            <a:off x="1547664" y="1556792"/>
            <a:ext cx="5616624" cy="4392488"/>
          </a:xfrm>
          <a:prstGeom prst="rect">
            <a:avLst/>
          </a:prstGeom>
          <a:noFill/>
          <a:ln w="9525">
            <a:noFill/>
            <a:miter lim="800000"/>
            <a:headEnd/>
            <a:tailEnd/>
          </a:ln>
        </p:spPr>
      </p:pic>
      <p:sp>
        <p:nvSpPr>
          <p:cNvPr id="41985" name="Rectangle 1"/>
          <p:cNvSpPr>
            <a:spLocks noChangeArrowheads="1"/>
          </p:cNvSpPr>
          <p:nvPr/>
        </p:nvSpPr>
        <p:spPr bwMode="auto">
          <a:xfrm>
            <a:off x="2555776" y="6237312"/>
            <a:ext cx="4048672"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pitchFamily="34" charset="0"/>
                <a:ea typeface="Times New Roman" pitchFamily="18" charset="0"/>
              </a:rPr>
              <a:t>Rys. 11. Cztero szczękowy  uchwyt tokarki</a:t>
            </a:r>
            <a:endParaRPr kumimoji="0" lang="pl-PL" sz="16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395536" y="404664"/>
            <a:ext cx="808574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2563" algn="just" defTabSz="914400" rtl="0" eaLnBrk="1" fontAlgn="base" latinLnBrk="0" hangingPunct="1">
              <a:lnSpc>
                <a:spcPct val="100000"/>
              </a:lnSpc>
              <a:spcBef>
                <a:spcPct val="0"/>
              </a:spcBef>
              <a:spcAft>
                <a:spcPct val="0"/>
              </a:spcAft>
              <a:buClrTx/>
              <a:buSzTx/>
              <a:buFontTx/>
              <a:buNone/>
              <a:tabLst>
                <a:tab pos="1050925" algn="l"/>
              </a:tabLst>
            </a:pPr>
            <a:r>
              <a:rPr kumimoji="0" lang="pl-PL" b="0" i="0" u="none" strike="noStrike" cap="none" normalizeH="0" baseline="0" dirty="0" smtClean="0">
                <a:ln>
                  <a:noFill/>
                </a:ln>
                <a:solidFill>
                  <a:schemeClr val="tx1"/>
                </a:solidFill>
                <a:effectLst/>
                <a:latin typeface="Arial" pitchFamily="34" charset="0"/>
                <a:ea typeface="Times New Roman" pitchFamily="18" charset="0"/>
              </a:rPr>
              <a:t>Sama tarcza tokarska, po zdjęciu szczęk, może służyć do zamocowywania obrabianych przedmiotów za pomocą śrub (rys. 12), </a:t>
            </a:r>
            <a:endParaRPr kumimoji="0" lang="pl-PL" b="0" i="0" u="none" strike="noStrike" cap="none" normalizeH="0" baseline="0" dirty="0" smtClean="0">
              <a:ln>
                <a:noFill/>
              </a:ln>
              <a:solidFill>
                <a:schemeClr val="tx1"/>
              </a:solidFill>
              <a:effectLst/>
              <a:latin typeface="Arial" pitchFamily="34" charset="0"/>
            </a:endParaRPr>
          </a:p>
        </p:txBody>
      </p:sp>
      <p:pic>
        <p:nvPicPr>
          <p:cNvPr id="4" name="Obraz 3"/>
          <p:cNvPicPr/>
          <p:nvPr/>
        </p:nvPicPr>
        <p:blipFill>
          <a:blip r:embed="rId2" cstate="print"/>
          <a:srcRect r="62022" b="9091"/>
          <a:stretch>
            <a:fillRect/>
          </a:stretch>
        </p:blipFill>
        <p:spPr bwMode="auto">
          <a:xfrm>
            <a:off x="1835696" y="1700808"/>
            <a:ext cx="5112568" cy="4320480"/>
          </a:xfrm>
          <a:prstGeom prst="rect">
            <a:avLst/>
          </a:prstGeom>
          <a:noFill/>
        </p:spPr>
      </p:pic>
      <p:sp>
        <p:nvSpPr>
          <p:cNvPr id="43010" name="Rectangle 2"/>
          <p:cNvSpPr>
            <a:spLocks noChangeArrowheads="1"/>
          </p:cNvSpPr>
          <p:nvPr/>
        </p:nvSpPr>
        <p:spPr bwMode="auto">
          <a:xfrm>
            <a:off x="1331640" y="6165304"/>
            <a:ext cx="6228184"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2563" algn="l" defTabSz="914400" rtl="0" eaLnBrk="1" fontAlgn="base" latinLnBrk="0" hangingPunct="1">
              <a:lnSpc>
                <a:spcPct val="100000"/>
              </a:lnSpc>
              <a:spcBef>
                <a:spcPct val="0"/>
              </a:spcBef>
              <a:spcAft>
                <a:spcPct val="0"/>
              </a:spcAft>
              <a:buClrTx/>
              <a:buSzTx/>
              <a:buFontTx/>
              <a:buNone/>
              <a:tabLst>
                <a:tab pos="1050925" algn="l"/>
              </a:tabLst>
            </a:pPr>
            <a:r>
              <a:rPr kumimoji="0" lang="pl-PL" sz="1600" b="0" i="0" u="none" strike="noStrike" cap="none" normalizeH="0" baseline="0" dirty="0" smtClean="0">
                <a:ln>
                  <a:noFill/>
                </a:ln>
                <a:solidFill>
                  <a:schemeClr val="tx1"/>
                </a:solidFill>
                <a:effectLst/>
                <a:latin typeface="Arial" pitchFamily="34" charset="0"/>
                <a:ea typeface="Times New Roman" pitchFamily="18" charset="0"/>
              </a:rPr>
              <a:t>Rys. 12. Zamocowanie przedmiotu śrubami na tarczy tokarskiej</a:t>
            </a:r>
            <a:endParaRPr kumimoji="0" lang="pl-PL" sz="1600" b="0" i="0" u="none" strike="noStrike" cap="none" normalizeH="0" baseline="0" dirty="0" smtClean="0">
              <a:ln>
                <a:noFill/>
              </a:ln>
              <a:solidFill>
                <a:schemeClr val="tx1"/>
              </a:solidFill>
              <a:effectLst/>
              <a:latin typeface="Arial" pitchFamily="34" charset="0"/>
            </a:endParaRPr>
          </a:p>
          <a:p>
            <a:pPr marL="0" marR="0" lvl="0" indent="182563" algn="l" defTabSz="914400" rtl="0" eaLnBrk="0" fontAlgn="base" latinLnBrk="0" hangingPunct="0">
              <a:lnSpc>
                <a:spcPct val="100000"/>
              </a:lnSpc>
              <a:spcBef>
                <a:spcPct val="0"/>
              </a:spcBef>
              <a:spcAft>
                <a:spcPct val="0"/>
              </a:spcAft>
              <a:buClrTx/>
              <a:buSzTx/>
              <a:buFontTx/>
              <a:buNone/>
              <a:tabLst>
                <a:tab pos="1050925" algn="l"/>
              </a:tabLst>
            </a:pPr>
            <a:endParaRPr kumimoji="0" lang="pl-PL" sz="16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1259632" y="260648"/>
            <a:ext cx="5947782"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182563" algn="just" defTabSz="914400" rtl="0" eaLnBrk="1" fontAlgn="base" latinLnBrk="0" hangingPunct="1">
              <a:lnSpc>
                <a:spcPct val="100000"/>
              </a:lnSpc>
              <a:spcBef>
                <a:spcPct val="0"/>
              </a:spcBef>
              <a:spcAft>
                <a:spcPct val="0"/>
              </a:spcAft>
              <a:buClrTx/>
              <a:buSzTx/>
              <a:buFontTx/>
              <a:buNone/>
              <a:tabLst>
                <a:tab pos="1050925" algn="l"/>
              </a:tabLst>
            </a:pPr>
            <a:r>
              <a:rPr kumimoji="0" lang="pl-PL" b="0" i="0" u="none" strike="noStrike" cap="none" normalizeH="0" baseline="0" dirty="0" smtClean="0">
                <a:ln>
                  <a:noFill/>
                </a:ln>
                <a:solidFill>
                  <a:srgbClr val="7030A0"/>
                </a:solidFill>
                <a:effectLst/>
                <a:latin typeface="Arial" pitchFamily="34" charset="0"/>
                <a:ea typeface="Times New Roman" pitchFamily="18" charset="0"/>
              </a:rPr>
              <a:t>Zamocowanie za pomocą płytek dociskowych </a:t>
            </a:r>
            <a:r>
              <a:rPr kumimoji="0" lang="pl-PL" b="0" i="0" u="none" strike="noStrike" cap="none" normalizeH="0" baseline="0" dirty="0" smtClean="0">
                <a:ln>
                  <a:noFill/>
                </a:ln>
                <a:solidFill>
                  <a:schemeClr val="tx1"/>
                </a:solidFill>
                <a:effectLst/>
                <a:latin typeface="Arial" pitchFamily="34" charset="0"/>
                <a:ea typeface="Times New Roman" pitchFamily="18" charset="0"/>
              </a:rPr>
              <a:t>(rys. 13)</a:t>
            </a:r>
            <a:endParaRPr kumimoji="0" lang="pl-PL" b="0" i="0" u="none" strike="noStrike" cap="none" normalizeH="0" baseline="0" dirty="0" smtClean="0">
              <a:ln>
                <a:noFill/>
              </a:ln>
              <a:solidFill>
                <a:schemeClr val="tx1"/>
              </a:solidFill>
              <a:effectLst/>
              <a:latin typeface="Arial" pitchFamily="34" charset="0"/>
            </a:endParaRPr>
          </a:p>
        </p:txBody>
      </p:sp>
      <p:pic>
        <p:nvPicPr>
          <p:cNvPr id="4" name="Obraz 3"/>
          <p:cNvPicPr/>
          <p:nvPr/>
        </p:nvPicPr>
        <p:blipFill>
          <a:blip r:embed="rId2" cstate="print"/>
          <a:srcRect/>
          <a:stretch>
            <a:fillRect/>
          </a:stretch>
        </p:blipFill>
        <p:spPr bwMode="auto">
          <a:xfrm>
            <a:off x="1835696" y="764704"/>
            <a:ext cx="4752528" cy="2232248"/>
          </a:xfrm>
          <a:prstGeom prst="rect">
            <a:avLst/>
          </a:prstGeom>
          <a:noFill/>
        </p:spPr>
      </p:pic>
      <p:sp>
        <p:nvSpPr>
          <p:cNvPr id="5" name="Prostokąt 4"/>
          <p:cNvSpPr/>
          <p:nvPr/>
        </p:nvSpPr>
        <p:spPr>
          <a:xfrm>
            <a:off x="251520" y="2996952"/>
            <a:ext cx="8568952" cy="830997"/>
          </a:xfrm>
          <a:prstGeom prst="rect">
            <a:avLst/>
          </a:prstGeom>
        </p:spPr>
        <p:txBody>
          <a:bodyPr wrap="square">
            <a:spAutoFit/>
          </a:bodyPr>
          <a:lstStyle/>
          <a:p>
            <a:r>
              <a:rPr lang="pl-PL" sz="1600" dirty="0" smtClean="0"/>
              <a:t>Rys. 13. Zamocowanie korbowodu płytkami docisko­wymi i śrubami: </a:t>
            </a:r>
            <a:r>
              <a:rPr lang="pl-PL" sz="1600" i="1" dirty="0" smtClean="0"/>
              <a:t>2 </a:t>
            </a:r>
            <a:r>
              <a:rPr lang="pl-PL" sz="1600" dirty="0" smtClean="0"/>
              <a:t>— śruby regulujące, </a:t>
            </a:r>
            <a:r>
              <a:rPr lang="pl-PL" sz="1600" i="1" dirty="0" smtClean="0"/>
              <a:t>3 </a:t>
            </a:r>
            <a:r>
              <a:rPr lang="pl-PL" sz="1600" dirty="0" smtClean="0"/>
              <a:t>— kątowniki, </a:t>
            </a:r>
            <a:r>
              <a:rPr lang="pl-PL" sz="1600" i="1" dirty="0" smtClean="0"/>
              <a:t>4 </a:t>
            </a:r>
            <a:r>
              <a:rPr lang="pl-PL" sz="1600" dirty="0" smtClean="0"/>
              <a:t>— płytki dociskowe, 5 — śruby zamocowujące, 6 — Otwory do śrub </a:t>
            </a:r>
            <a:r>
              <a:rPr lang="pl-PL" sz="1600" i="1" dirty="0" smtClean="0"/>
              <a:t>4, 7 </a:t>
            </a:r>
            <a:r>
              <a:rPr lang="pl-PL" sz="1600" dirty="0" smtClean="0"/>
              <a:t>— prze­ciwciężar</a:t>
            </a:r>
            <a:endParaRPr lang="pl-PL" sz="1600" dirty="0"/>
          </a:p>
        </p:txBody>
      </p:sp>
      <p:sp>
        <p:nvSpPr>
          <p:cNvPr id="44034" name="Rectangle 2"/>
          <p:cNvSpPr>
            <a:spLocks noChangeArrowheads="1"/>
          </p:cNvSpPr>
          <p:nvPr/>
        </p:nvSpPr>
        <p:spPr bwMode="auto">
          <a:xfrm>
            <a:off x="323528" y="3861048"/>
            <a:ext cx="8254102"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pl-PL" b="0" i="0" u="none" strike="noStrike" cap="none" normalizeH="0" baseline="0" dirty="0" smtClean="0">
                <a:ln>
                  <a:noFill/>
                </a:ln>
                <a:solidFill>
                  <a:schemeClr val="tx1"/>
                </a:solidFill>
                <a:effectLst/>
                <a:latin typeface="Arial" pitchFamily="34" charset="0"/>
                <a:ea typeface="Times New Roman" pitchFamily="18" charset="0"/>
              </a:rPr>
              <a:t>lub specjalnych</a:t>
            </a:r>
            <a:r>
              <a:rPr kumimoji="0" lang="pl-PL" b="0" i="0" u="none" strike="noStrike" cap="none" normalizeH="0" dirty="0" smtClean="0">
                <a:ln>
                  <a:noFill/>
                </a:ln>
                <a:solidFill>
                  <a:schemeClr val="tx1"/>
                </a:solidFill>
                <a:effectLst/>
                <a:latin typeface="Arial" pitchFamily="34" charset="0"/>
                <a:ea typeface="Times New Roman" pitchFamily="18" charset="0"/>
              </a:rPr>
              <a:t> </a:t>
            </a:r>
            <a:r>
              <a:rPr kumimoji="0" lang="pl-PL" b="0" i="0" u="none" strike="noStrike" cap="none" normalizeH="0" baseline="0" dirty="0" smtClean="0">
                <a:ln>
                  <a:noFill/>
                </a:ln>
                <a:solidFill>
                  <a:schemeClr val="tx1"/>
                </a:solidFill>
                <a:effectLst/>
                <a:latin typeface="Arial" pitchFamily="34" charset="0"/>
                <a:ea typeface="Times New Roman" pitchFamily="18" charset="0"/>
              </a:rPr>
              <a:t>kątowników (rys. 14) oraz przyrządów dostosowanych specjalnie do pewnego przedmiotu.</a:t>
            </a:r>
            <a:endParaRPr kumimoji="0" lang="pl-PL" b="0" i="0" u="none" strike="noStrike" cap="none" normalizeH="0" baseline="0" dirty="0" smtClean="0">
              <a:ln>
                <a:noFill/>
              </a:ln>
              <a:solidFill>
                <a:schemeClr val="tx1"/>
              </a:solidFill>
              <a:effectLst/>
              <a:latin typeface="Arial" pitchFamily="34" charset="0"/>
            </a:endParaRPr>
          </a:p>
        </p:txBody>
      </p:sp>
      <p:pic>
        <p:nvPicPr>
          <p:cNvPr id="8" name="Obraz 7"/>
          <p:cNvPicPr/>
          <p:nvPr/>
        </p:nvPicPr>
        <p:blipFill>
          <a:blip r:embed="rId2" cstate="print">
            <a:lum bright="-33000" contrast="61000"/>
          </a:blip>
          <a:srcRect l="37224" t="19758"/>
          <a:stretch>
            <a:fillRect/>
          </a:stretch>
        </p:blipFill>
        <p:spPr bwMode="auto">
          <a:xfrm>
            <a:off x="1043608" y="4581128"/>
            <a:ext cx="3168352" cy="1895475"/>
          </a:xfrm>
          <a:prstGeom prst="rect">
            <a:avLst/>
          </a:prstGeom>
          <a:noFill/>
        </p:spPr>
      </p:pic>
      <p:sp>
        <p:nvSpPr>
          <p:cNvPr id="44035" name="Rectangle 3"/>
          <p:cNvSpPr>
            <a:spLocks noChangeArrowheads="1"/>
          </p:cNvSpPr>
          <p:nvPr/>
        </p:nvSpPr>
        <p:spPr bwMode="auto">
          <a:xfrm>
            <a:off x="4572000" y="5373216"/>
            <a:ext cx="385192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Arial" pitchFamily="34" charset="0"/>
                <a:ea typeface="Times New Roman" pitchFamily="18" charset="0"/>
              </a:rPr>
              <a:t>Rys. 14. Zamocowanie łożyska na tarczy za pośrednictwem kątownika: </a:t>
            </a:r>
            <a:r>
              <a:rPr kumimoji="0" lang="pl-PL" sz="1400" b="0" i="1" u="none" strike="noStrike" cap="none" normalizeH="0" baseline="0" dirty="0" smtClean="0">
                <a:ln>
                  <a:noFill/>
                </a:ln>
                <a:solidFill>
                  <a:schemeClr val="tx1"/>
                </a:solidFill>
                <a:effectLst/>
                <a:latin typeface="Arial" pitchFamily="34" charset="0"/>
                <a:ea typeface="Times New Roman" pitchFamily="18" charset="0"/>
              </a:rPr>
              <a:t>1 </a:t>
            </a:r>
            <a:r>
              <a:rPr kumimoji="0" lang="pl-PL" sz="1400" b="0" i="0" u="none" strike="noStrike" cap="none" normalizeH="0" baseline="0" dirty="0" smtClean="0">
                <a:ln>
                  <a:noFill/>
                </a:ln>
                <a:solidFill>
                  <a:schemeClr val="tx1"/>
                </a:solidFill>
                <a:effectLst/>
                <a:latin typeface="Arial" pitchFamily="34" charset="0"/>
                <a:ea typeface="Times New Roman" pitchFamily="18" charset="0"/>
              </a:rPr>
              <a:t>— łożysko do tocze­nia, </a:t>
            </a:r>
            <a:r>
              <a:rPr kumimoji="0" lang="pl-PL" sz="1400" b="0" i="1" u="none" strike="noStrike" cap="none" normalizeH="0" baseline="0" dirty="0" smtClean="0">
                <a:ln>
                  <a:noFill/>
                </a:ln>
                <a:solidFill>
                  <a:schemeClr val="tx1"/>
                </a:solidFill>
                <a:effectLst/>
                <a:latin typeface="Arial" pitchFamily="34" charset="0"/>
                <a:ea typeface="Times New Roman" pitchFamily="18" charset="0"/>
              </a:rPr>
              <a:t>2 — </a:t>
            </a:r>
            <a:r>
              <a:rPr kumimoji="0" lang="pl-PL" sz="1400" b="0" i="0" u="none" strike="noStrike" cap="none" normalizeH="0" baseline="0" dirty="0" smtClean="0">
                <a:ln>
                  <a:noFill/>
                </a:ln>
                <a:solidFill>
                  <a:schemeClr val="tx1"/>
                </a:solidFill>
                <a:effectLst/>
                <a:latin typeface="Arial" pitchFamily="34" charset="0"/>
                <a:ea typeface="Times New Roman" pitchFamily="18" charset="0"/>
              </a:rPr>
              <a:t>kątownik, </a:t>
            </a:r>
            <a:r>
              <a:rPr kumimoji="0" lang="pl-PL" sz="1400" b="0" i="1" u="none" strike="noStrike" cap="none" normalizeH="0" baseline="0" dirty="0" smtClean="0">
                <a:ln>
                  <a:noFill/>
                </a:ln>
                <a:solidFill>
                  <a:schemeClr val="tx1"/>
                </a:solidFill>
                <a:effectLst/>
                <a:latin typeface="Arial" pitchFamily="34" charset="0"/>
                <a:ea typeface="Times New Roman" pitchFamily="18" charset="0"/>
              </a:rPr>
              <a:t>3 </a:t>
            </a:r>
            <a:r>
              <a:rPr kumimoji="0" lang="pl-PL" sz="1400" b="0" i="0" u="none" strike="noStrike" cap="none" normalizeH="0" baseline="0" dirty="0" smtClean="0">
                <a:ln>
                  <a:noFill/>
                </a:ln>
                <a:solidFill>
                  <a:schemeClr val="tx1"/>
                </a:solidFill>
                <a:effectLst/>
                <a:latin typeface="Arial" pitchFamily="34" charset="0"/>
                <a:ea typeface="Times New Roman" pitchFamily="18" charset="0"/>
              </a:rPr>
              <a:t>— tarcza tokarska, </a:t>
            </a:r>
            <a:endParaRPr kumimoji="0" lang="pl-PL"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400" b="0" i="1" u="none" strike="noStrike" cap="none" normalizeH="0" baseline="0" dirty="0" smtClean="0">
                <a:ln>
                  <a:noFill/>
                </a:ln>
                <a:solidFill>
                  <a:schemeClr val="tx1"/>
                </a:solidFill>
                <a:effectLst/>
                <a:latin typeface="Arial" pitchFamily="34" charset="0"/>
                <a:ea typeface="Times New Roman" pitchFamily="18" charset="0"/>
              </a:rPr>
              <a:t>4 </a:t>
            </a:r>
            <a:r>
              <a:rPr kumimoji="0" lang="pl-PL" sz="1400" b="0" i="0" u="none" strike="noStrike" cap="none" normalizeH="0" baseline="0" dirty="0" smtClean="0">
                <a:ln>
                  <a:noFill/>
                </a:ln>
                <a:solidFill>
                  <a:schemeClr val="tx1"/>
                </a:solidFill>
                <a:effectLst/>
                <a:latin typeface="Arial" pitchFamily="34" charset="0"/>
                <a:ea typeface="Times New Roman" pitchFamily="18" charset="0"/>
              </a:rPr>
              <a:t>—przeciwciężar</a:t>
            </a:r>
            <a:endParaRPr kumimoji="0" lang="pl-PL" sz="1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95536" y="188640"/>
            <a:ext cx="8136904" cy="1200329"/>
          </a:xfrm>
          <a:prstGeom prst="rect">
            <a:avLst/>
          </a:prstGeom>
        </p:spPr>
        <p:txBody>
          <a:bodyPr wrap="square">
            <a:spAutoFit/>
          </a:bodyPr>
          <a:lstStyle/>
          <a:p>
            <a:r>
              <a:rPr lang="pl-PL" dirty="0" smtClean="0"/>
              <a:t>Rys. 15 przedstawia zamocowanie przedmiotu w kłach wrzeciennika i konika. Do wprawiania w ruch przedmiotu obrabianego służy zabierak </a:t>
            </a:r>
            <a:r>
              <a:rPr lang="pl-PL" i="1" dirty="0" smtClean="0"/>
              <a:t>2 </a:t>
            </a:r>
            <a:r>
              <a:rPr lang="pl-PL" dirty="0" smtClean="0"/>
              <a:t>zamocowany śrubą </a:t>
            </a:r>
            <a:r>
              <a:rPr lang="pl-PL" i="1" dirty="0" smtClean="0"/>
              <a:t>3 </a:t>
            </a:r>
            <a:r>
              <a:rPr lang="pl-PL" dirty="0" smtClean="0"/>
              <a:t>na przedmiocie </a:t>
            </a:r>
            <a:r>
              <a:rPr lang="pl-PL" i="1" dirty="0" smtClean="0"/>
              <a:t>4, </a:t>
            </a:r>
            <a:r>
              <a:rPr lang="pl-PL" dirty="0" smtClean="0"/>
              <a:t>napędzany tarczą zabieraka </a:t>
            </a:r>
            <a:r>
              <a:rPr lang="pl-PL" i="1" dirty="0" smtClean="0"/>
              <a:t>1 </a:t>
            </a:r>
            <a:r>
              <a:rPr lang="pl-PL" dirty="0" smtClean="0"/>
              <a:t>nakręconą na końcówkę wrze­ciona. </a:t>
            </a:r>
          </a:p>
          <a:p>
            <a:r>
              <a:rPr lang="pl-PL" dirty="0" smtClean="0"/>
              <a:t>Zabieraki bywają wygięte i proste.</a:t>
            </a:r>
            <a:endParaRPr lang="pl-PL" dirty="0"/>
          </a:p>
        </p:txBody>
      </p:sp>
      <p:pic>
        <p:nvPicPr>
          <p:cNvPr id="4" name="Obraz 3"/>
          <p:cNvPicPr/>
          <p:nvPr/>
        </p:nvPicPr>
        <p:blipFill>
          <a:blip r:embed="rId2" cstate="print">
            <a:lum bright="-35000" contrast="73000"/>
          </a:blip>
          <a:srcRect/>
          <a:stretch>
            <a:fillRect/>
          </a:stretch>
        </p:blipFill>
        <p:spPr bwMode="auto">
          <a:xfrm>
            <a:off x="899592" y="1844824"/>
            <a:ext cx="7200799" cy="3384376"/>
          </a:xfrm>
          <a:prstGeom prst="rect">
            <a:avLst/>
          </a:prstGeom>
          <a:noFill/>
          <a:ln w="9525">
            <a:noFill/>
            <a:miter lim="800000"/>
            <a:headEnd/>
            <a:tailEnd/>
          </a:ln>
        </p:spPr>
      </p:pic>
      <p:sp>
        <p:nvSpPr>
          <p:cNvPr id="5" name="Prostokąt 4"/>
          <p:cNvSpPr/>
          <p:nvPr/>
        </p:nvSpPr>
        <p:spPr>
          <a:xfrm>
            <a:off x="251520" y="5517232"/>
            <a:ext cx="8712968" cy="1200329"/>
          </a:xfrm>
          <a:prstGeom prst="rect">
            <a:avLst/>
          </a:prstGeom>
        </p:spPr>
        <p:txBody>
          <a:bodyPr wrap="square">
            <a:spAutoFit/>
          </a:bodyPr>
          <a:lstStyle/>
          <a:p>
            <a:r>
              <a:rPr lang="pl-PL" dirty="0" smtClean="0"/>
              <a:t>Rys. 15. Zamocowanie przedmiotu w kłach i przenoszenie ruchu z wrzeciona na przedmiot obrabiany za pomocą: </a:t>
            </a:r>
            <a:r>
              <a:rPr lang="pl-PL" i="1" dirty="0" smtClean="0"/>
              <a:t>a </a:t>
            </a:r>
            <a:r>
              <a:rPr lang="pl-PL" dirty="0" smtClean="0"/>
              <a:t>— zabieraka wygiętego, </a:t>
            </a:r>
            <a:r>
              <a:rPr lang="pl-PL" i="1" dirty="0" smtClean="0"/>
              <a:t>b </a:t>
            </a:r>
            <a:r>
              <a:rPr lang="pl-PL" dirty="0" smtClean="0"/>
              <a:t>— zabieraka prostego, </a:t>
            </a:r>
            <a:r>
              <a:rPr lang="pl-PL" i="1" dirty="0" smtClean="0"/>
              <a:t>1 </a:t>
            </a:r>
            <a:r>
              <a:rPr lang="pl-PL" dirty="0" smtClean="0"/>
              <a:t>— tarcza zabierakowa, </a:t>
            </a:r>
            <a:r>
              <a:rPr lang="pl-PL" i="1" dirty="0" smtClean="0"/>
              <a:t>2 </a:t>
            </a:r>
            <a:r>
              <a:rPr lang="pl-PL" dirty="0" smtClean="0"/>
              <a:t>— zabierak, </a:t>
            </a:r>
            <a:r>
              <a:rPr lang="pl-PL" i="1" dirty="0" smtClean="0"/>
              <a:t>3 </a:t>
            </a:r>
            <a:r>
              <a:rPr lang="pl-PL" dirty="0" smtClean="0"/>
              <a:t>— śruba zabierakowa, </a:t>
            </a:r>
            <a:r>
              <a:rPr lang="pl-PL" i="1" dirty="0" smtClean="0"/>
              <a:t>4 </a:t>
            </a:r>
            <a:r>
              <a:rPr lang="pl-PL" dirty="0" smtClean="0"/>
              <a:t>— przedmiot, 5 — wyjęcie w tarczy zabierakowej lub palec zabieraka prostego</a:t>
            </a:r>
            <a:endParaRPr lang="pl-PL"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51520" y="260648"/>
            <a:ext cx="8712968" cy="646331"/>
          </a:xfrm>
          <a:prstGeom prst="rect">
            <a:avLst/>
          </a:prstGeom>
        </p:spPr>
        <p:txBody>
          <a:bodyPr wrap="square">
            <a:spAutoFit/>
          </a:bodyPr>
          <a:lstStyle/>
          <a:p>
            <a:r>
              <a:rPr lang="pl-PL" dirty="0" smtClean="0"/>
              <a:t>Długi przedmiot zamocowuje  się  od  strony wrzeciona w uchwycie </a:t>
            </a:r>
            <a:r>
              <a:rPr lang="pl-PL" i="1" dirty="0" smtClean="0"/>
              <a:t>1, </a:t>
            </a:r>
            <a:r>
              <a:rPr lang="pl-PL" dirty="0" smtClean="0"/>
              <a:t>a od strony konika w kle </a:t>
            </a:r>
            <a:r>
              <a:rPr lang="pl-PL" i="1" dirty="0" smtClean="0"/>
              <a:t>3 </a:t>
            </a:r>
            <a:r>
              <a:rPr lang="pl-PL" dirty="0" smtClean="0"/>
              <a:t>(rys. 16).</a:t>
            </a:r>
            <a:endParaRPr lang="pl-PL" dirty="0"/>
          </a:p>
        </p:txBody>
      </p:sp>
      <p:pic>
        <p:nvPicPr>
          <p:cNvPr id="3" name="Obraz 2"/>
          <p:cNvPicPr/>
          <p:nvPr/>
        </p:nvPicPr>
        <p:blipFill>
          <a:blip r:embed="rId2" cstate="print"/>
          <a:srcRect/>
          <a:stretch>
            <a:fillRect/>
          </a:stretch>
        </p:blipFill>
        <p:spPr bwMode="auto">
          <a:xfrm>
            <a:off x="611560" y="1628800"/>
            <a:ext cx="7992888" cy="3600400"/>
          </a:xfrm>
          <a:prstGeom prst="rect">
            <a:avLst/>
          </a:prstGeom>
          <a:noFill/>
          <a:ln w="9525">
            <a:noFill/>
            <a:miter lim="800000"/>
            <a:headEnd/>
            <a:tailEnd/>
          </a:ln>
        </p:spPr>
      </p:pic>
      <p:sp>
        <p:nvSpPr>
          <p:cNvPr id="45057" name="Rectangle 1"/>
          <p:cNvSpPr>
            <a:spLocks noChangeArrowheads="1"/>
          </p:cNvSpPr>
          <p:nvPr/>
        </p:nvSpPr>
        <p:spPr bwMode="auto">
          <a:xfrm>
            <a:off x="1777004" y="5663951"/>
            <a:ext cx="5589992"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Arial" pitchFamily="34" charset="0"/>
                <a:ea typeface="Times New Roman" pitchFamily="18" charset="0"/>
              </a:rPr>
              <a:t>Rys. 16. Przedmiot zamocowany w uchwycie i podparty kłem konika</a:t>
            </a:r>
            <a:endParaRPr kumimoji="0" lang="pl-PL" sz="1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79512" y="116632"/>
            <a:ext cx="8784976" cy="2462213"/>
          </a:xfrm>
          <a:prstGeom prst="rect">
            <a:avLst/>
          </a:prstGeom>
        </p:spPr>
        <p:txBody>
          <a:bodyPr wrap="square">
            <a:spAutoFit/>
          </a:bodyPr>
          <a:lstStyle/>
          <a:p>
            <a:r>
              <a:rPr lang="pl-PL" sz="1400" dirty="0" smtClean="0"/>
              <a:t>Wrzeciennik składa się z mechanizmów wprawiających w ruch wrzeciono robocze, na którego końcu zwróconym do środka łoża zamocowuje się uchwyty </a:t>
            </a:r>
            <a:r>
              <a:rPr lang="pl-PL" sz="1400" i="1" dirty="0" smtClean="0"/>
              <a:t>11 </a:t>
            </a:r>
            <a:r>
              <a:rPr lang="pl-PL" sz="1400" dirty="0" smtClean="0"/>
              <a:t>podtrzymujące i wprawiające w ruch roboczy przedmiot obrabiany. Wrzeciennik otrzymuje ruch napędowy od silnika elektrycznego, częstokroć wbudowanego w podstawę pod wrzeciennikiem.</a:t>
            </a:r>
          </a:p>
          <a:p>
            <a:r>
              <a:rPr lang="pl-PL" sz="1400" dirty="0" smtClean="0"/>
              <a:t>Na wprost wrzeciennika w prawo na łożu znajduje się konik </a:t>
            </a:r>
            <a:r>
              <a:rPr lang="pl-PL" sz="1400" i="1" dirty="0" smtClean="0"/>
              <a:t>3, </a:t>
            </a:r>
            <a:r>
              <a:rPr lang="pl-PL" sz="1400" dirty="0" smtClean="0"/>
              <a:t>ustawiany na łożu w dowolnym miejscu i zaciskany na nim nieruchomo w czasie pracy. Konik służy do podtrzymywania kłem długich przedmiotów obrabianych. W tym celu konik ustawia się na łożu, przesuwając go po prowadnicach konika i mocując za pomocą śrub i płytek dociskowych lub za pomocą docisków. W górnej części konik ma otwór, w którym mieści się tuleja </a:t>
            </a:r>
            <a:r>
              <a:rPr lang="pl-PL" sz="1400" i="1" dirty="0" smtClean="0"/>
              <a:t>13 </a:t>
            </a:r>
            <a:r>
              <a:rPr lang="pl-PL" sz="1400" dirty="0" smtClean="0"/>
              <a:t>wysuwana wzdłuż osi za pomocą kółka ręcznego </a:t>
            </a:r>
            <a:r>
              <a:rPr lang="pl-PL" sz="1400" i="1" dirty="0" smtClean="0"/>
              <a:t>14 </a:t>
            </a:r>
            <a:r>
              <a:rPr lang="pl-PL" sz="1400" dirty="0" smtClean="0"/>
              <a:t>umocowanego na śrubie.</a:t>
            </a:r>
          </a:p>
          <a:p>
            <a:r>
              <a:rPr lang="pl-PL" sz="1400" dirty="0" smtClean="0"/>
              <a:t>Koniec tulei zaopatruje się w kieł. Oś tulei, a więc i kła, leży na prostej będącej osią wrzeciona roboczego. Prosta ta stanowi oś tokarki.</a:t>
            </a:r>
            <a:endParaRPr lang="pl-PL" sz="1400" dirty="0"/>
          </a:p>
        </p:txBody>
      </p:sp>
      <p:pic>
        <p:nvPicPr>
          <p:cNvPr id="3" name="Obraz 2"/>
          <p:cNvPicPr/>
          <p:nvPr/>
        </p:nvPicPr>
        <p:blipFill>
          <a:blip r:embed="rId2" cstate="print"/>
          <a:srcRect l="8710" t="2160" r="7679"/>
          <a:stretch>
            <a:fillRect/>
          </a:stretch>
        </p:blipFill>
        <p:spPr bwMode="auto">
          <a:xfrm>
            <a:off x="611560" y="3068960"/>
            <a:ext cx="7704856" cy="3261742"/>
          </a:xfrm>
          <a:prstGeom prst="rect">
            <a:avLst/>
          </a:prstGeom>
          <a:noFill/>
          <a:ln w="9525">
            <a:noFill/>
            <a:miter lim="800000"/>
            <a:headEnd/>
            <a:tailEnd/>
          </a:ln>
        </p:spPr>
      </p:pic>
      <p:sp>
        <p:nvSpPr>
          <p:cNvPr id="4" name="pole tekstowe 3"/>
          <p:cNvSpPr txBox="1"/>
          <p:nvPr/>
        </p:nvSpPr>
        <p:spPr>
          <a:xfrm>
            <a:off x="3491880" y="3212976"/>
            <a:ext cx="432048" cy="369332"/>
          </a:xfrm>
          <a:prstGeom prst="rect">
            <a:avLst/>
          </a:prstGeom>
          <a:solidFill>
            <a:schemeClr val="accent2"/>
          </a:solidFill>
        </p:spPr>
        <p:txBody>
          <a:bodyPr wrap="square" rtlCol="0">
            <a:spAutoFit/>
          </a:bodyPr>
          <a:lstStyle/>
          <a:p>
            <a:r>
              <a:rPr lang="pl-PL" dirty="0" smtClean="0"/>
              <a:t>11</a:t>
            </a:r>
            <a:endParaRPr lang="pl-PL" dirty="0"/>
          </a:p>
        </p:txBody>
      </p:sp>
      <p:sp>
        <p:nvSpPr>
          <p:cNvPr id="5" name="pole tekstowe 4"/>
          <p:cNvSpPr txBox="1"/>
          <p:nvPr/>
        </p:nvSpPr>
        <p:spPr>
          <a:xfrm>
            <a:off x="6948264" y="3212976"/>
            <a:ext cx="288032" cy="307777"/>
          </a:xfrm>
          <a:prstGeom prst="rect">
            <a:avLst/>
          </a:prstGeom>
          <a:solidFill>
            <a:schemeClr val="accent2"/>
          </a:solidFill>
        </p:spPr>
        <p:txBody>
          <a:bodyPr wrap="square" rtlCol="0">
            <a:spAutoFit/>
          </a:bodyPr>
          <a:lstStyle/>
          <a:p>
            <a:r>
              <a:rPr lang="pl-PL" sz="1400" dirty="0" smtClean="0"/>
              <a:t>3</a:t>
            </a:r>
            <a:endParaRPr lang="pl-PL" sz="1400" dirty="0"/>
          </a:p>
        </p:txBody>
      </p:sp>
      <p:sp>
        <p:nvSpPr>
          <p:cNvPr id="6" name="pole tekstowe 5"/>
          <p:cNvSpPr txBox="1"/>
          <p:nvPr/>
        </p:nvSpPr>
        <p:spPr>
          <a:xfrm>
            <a:off x="6516216" y="3284984"/>
            <a:ext cx="360040" cy="276999"/>
          </a:xfrm>
          <a:prstGeom prst="rect">
            <a:avLst/>
          </a:prstGeom>
          <a:solidFill>
            <a:schemeClr val="accent2"/>
          </a:solidFill>
        </p:spPr>
        <p:txBody>
          <a:bodyPr wrap="square" rtlCol="0">
            <a:spAutoFit/>
          </a:bodyPr>
          <a:lstStyle/>
          <a:p>
            <a:r>
              <a:rPr lang="pl-PL" sz="1200" dirty="0" smtClean="0"/>
              <a:t>13</a:t>
            </a:r>
            <a:endParaRPr lang="pl-PL" sz="1200" dirty="0"/>
          </a:p>
        </p:txBody>
      </p:sp>
      <p:sp>
        <p:nvSpPr>
          <p:cNvPr id="7" name="pole tekstowe 6"/>
          <p:cNvSpPr txBox="1"/>
          <p:nvPr/>
        </p:nvSpPr>
        <p:spPr>
          <a:xfrm>
            <a:off x="7452320" y="3212976"/>
            <a:ext cx="360040" cy="276999"/>
          </a:xfrm>
          <a:prstGeom prst="rect">
            <a:avLst/>
          </a:prstGeom>
          <a:solidFill>
            <a:schemeClr val="accent2"/>
          </a:solidFill>
        </p:spPr>
        <p:txBody>
          <a:bodyPr wrap="square" rtlCol="0">
            <a:spAutoFit/>
          </a:bodyPr>
          <a:lstStyle/>
          <a:p>
            <a:r>
              <a:rPr lang="pl-PL" sz="1200" dirty="0" smtClean="0"/>
              <a:t>14</a:t>
            </a:r>
            <a:endParaRPr lang="pl-PL" sz="1200" dirty="0"/>
          </a:p>
        </p:txBody>
      </p:sp>
      <p:cxnSp>
        <p:nvCxnSpPr>
          <p:cNvPr id="9" name="Łącznik prosty 8"/>
          <p:cNvCxnSpPr/>
          <p:nvPr/>
        </p:nvCxnSpPr>
        <p:spPr>
          <a:xfrm flipH="1">
            <a:off x="4283968" y="3789040"/>
            <a:ext cx="2736304" cy="72008"/>
          </a:xfrm>
          <a:prstGeom prst="line">
            <a:avLst/>
          </a:prstGeom>
        </p:spPr>
        <p:style>
          <a:lnRef idx="3">
            <a:schemeClr val="accent6"/>
          </a:lnRef>
          <a:fillRef idx="0">
            <a:schemeClr val="accent6"/>
          </a:fillRef>
          <a:effectRef idx="2">
            <a:schemeClr val="accent6"/>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251520" y="116632"/>
            <a:ext cx="8568952"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pitchFamily="34" charset="0"/>
                <a:ea typeface="Times New Roman" pitchFamily="18" charset="0"/>
              </a:rPr>
              <a:t>Długie i cienkie przedmioty mogłyby pod naciskiem noża być wyginane. Aby temu zapobiec, podtrzymuje się je podtrzymkami, które bywają dwóch typów. Podtrzymka przesuwna ustawiana jest na suporcie i przesuwa się wraz z nim. Podtrzymuje ona przedmiot w miejscu już obrobionym, ustawia się ją jak najbliżej</a:t>
            </a:r>
            <a:endParaRPr kumimoji="0" lang="pl-PL"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pitchFamily="34" charset="0"/>
                <a:ea typeface="Times New Roman" pitchFamily="18" charset="0"/>
              </a:rPr>
              <a:t>noża. Podtrzymkę stałą (rys. 17) ustawia się na łożu sztywno, mniej więcej w połowie odległości między kłami. Przedmiot w miejscu podparcia toczy się uprzednio w celu utworzenia szyjki, do której dosuwa się szczęki podtrzymki. </a:t>
            </a:r>
            <a:endParaRPr kumimoji="0" lang="pl-PL" sz="1600" b="0" i="0" u="none" strike="noStrike" cap="none" normalizeH="0" baseline="0" dirty="0" smtClean="0">
              <a:ln>
                <a:noFill/>
              </a:ln>
              <a:solidFill>
                <a:schemeClr val="tx1"/>
              </a:solidFill>
              <a:effectLst/>
              <a:latin typeface="Arial" pitchFamily="34" charset="0"/>
            </a:endParaRPr>
          </a:p>
        </p:txBody>
      </p:sp>
      <p:pic>
        <p:nvPicPr>
          <p:cNvPr id="4" name="Obraz 3"/>
          <p:cNvPicPr/>
          <p:nvPr/>
        </p:nvPicPr>
        <p:blipFill>
          <a:blip r:embed="rId2" cstate="print"/>
          <a:srcRect/>
          <a:stretch>
            <a:fillRect/>
          </a:stretch>
        </p:blipFill>
        <p:spPr bwMode="auto">
          <a:xfrm>
            <a:off x="1043608" y="2060848"/>
            <a:ext cx="7128792" cy="4104456"/>
          </a:xfrm>
          <a:prstGeom prst="rect">
            <a:avLst/>
          </a:prstGeom>
          <a:noFill/>
          <a:ln w="9525">
            <a:noFill/>
            <a:miter lim="800000"/>
            <a:headEnd/>
            <a:tailEnd/>
          </a:ln>
        </p:spPr>
      </p:pic>
      <p:sp>
        <p:nvSpPr>
          <p:cNvPr id="47106" name="Rectangle 2"/>
          <p:cNvSpPr>
            <a:spLocks noChangeArrowheads="1"/>
          </p:cNvSpPr>
          <p:nvPr/>
        </p:nvSpPr>
        <p:spPr bwMode="auto">
          <a:xfrm>
            <a:off x="2627784" y="6309320"/>
            <a:ext cx="2800767"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pitchFamily="34" charset="0"/>
                <a:ea typeface="Times New Roman" pitchFamily="18" charset="0"/>
              </a:rPr>
              <a:t>Rys.   17.  Podtrzymka  stała</a:t>
            </a:r>
            <a:endParaRPr kumimoji="0" lang="pl-PL" sz="16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51520" y="332656"/>
            <a:ext cx="8424936" cy="923330"/>
          </a:xfrm>
          <a:prstGeom prst="rect">
            <a:avLst/>
          </a:prstGeom>
        </p:spPr>
        <p:txBody>
          <a:bodyPr wrap="square">
            <a:spAutoFit/>
          </a:bodyPr>
          <a:lstStyle/>
          <a:p>
            <a:r>
              <a:rPr lang="pl-PL" dirty="0" smtClean="0"/>
              <a:t>Zamocowanie w uchwycie samocentrującym i podtrzymce stałej stosuje się również w wypadku, gdy długi wałek musi być obrobiony od czoła, np. ma mieć wywiercony otwór, wytoczony stożek lub toczenie poprzeczne. (rys. 18).</a:t>
            </a:r>
            <a:endParaRPr lang="pl-PL" dirty="0"/>
          </a:p>
        </p:txBody>
      </p:sp>
      <p:pic>
        <p:nvPicPr>
          <p:cNvPr id="3" name="Obraz 2"/>
          <p:cNvPicPr/>
          <p:nvPr/>
        </p:nvPicPr>
        <p:blipFill>
          <a:blip r:embed="rId2" cstate="print">
            <a:lum bright="-58000" contrast="96000"/>
          </a:blip>
          <a:srcRect/>
          <a:stretch>
            <a:fillRect/>
          </a:stretch>
        </p:blipFill>
        <p:spPr bwMode="auto">
          <a:xfrm>
            <a:off x="1907704" y="1340768"/>
            <a:ext cx="5328592" cy="4536504"/>
          </a:xfrm>
          <a:prstGeom prst="rect">
            <a:avLst/>
          </a:prstGeom>
          <a:noFill/>
          <a:ln w="9525">
            <a:noFill/>
            <a:miter lim="800000"/>
            <a:headEnd/>
            <a:tailEnd/>
          </a:ln>
        </p:spPr>
      </p:pic>
      <p:sp>
        <p:nvSpPr>
          <p:cNvPr id="4" name="Prostokąt 3"/>
          <p:cNvSpPr/>
          <p:nvPr/>
        </p:nvSpPr>
        <p:spPr>
          <a:xfrm>
            <a:off x="827584" y="6237312"/>
            <a:ext cx="7128792" cy="369332"/>
          </a:xfrm>
          <a:prstGeom prst="rect">
            <a:avLst/>
          </a:prstGeom>
        </p:spPr>
        <p:txBody>
          <a:bodyPr wrap="square">
            <a:spAutoFit/>
          </a:bodyPr>
          <a:lstStyle/>
          <a:p>
            <a:r>
              <a:rPr lang="pl-PL" dirty="0" smtClean="0"/>
              <a:t>Rys. 18. Toczenie końca przedmiotu z zastosowaniem podtrzymki stałej</a:t>
            </a:r>
            <a:endParaRPr lang="pl-PL"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251520" y="116632"/>
            <a:ext cx="8748464"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2000" b="1" i="0" u="none" strike="noStrike" cap="none" normalizeH="0" baseline="0" dirty="0" smtClean="0">
                <a:ln>
                  <a:noFill/>
                </a:ln>
                <a:solidFill>
                  <a:srgbClr val="FF0000"/>
                </a:solidFill>
                <a:effectLst/>
                <a:latin typeface="Arial" pitchFamily="34" charset="0"/>
                <a:ea typeface="Times New Roman" pitchFamily="18" charset="0"/>
              </a:rPr>
              <a:t>Zamocowywanie noża do toczenia</a:t>
            </a:r>
            <a:r>
              <a:rPr kumimoji="0" lang="pl-PL" sz="1100" b="0" i="0" u="none" strike="noStrike" cap="none" normalizeH="0" baseline="0" dirty="0" smtClean="0">
                <a:ln>
                  <a:noFill/>
                </a:ln>
                <a:solidFill>
                  <a:srgbClr val="FF0000"/>
                </a:solidFill>
                <a:effectLst/>
                <a:latin typeface="Arial" pitchFamily="34" charset="0"/>
                <a:ea typeface="Times New Roman" pitchFamily="18" charset="0"/>
              </a:rPr>
              <a:t>. </a:t>
            </a:r>
            <a:endParaRPr kumimoji="0" lang="pl-PL" sz="9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pitchFamily="34" charset="0"/>
                <a:ea typeface="Times New Roman" pitchFamily="18" charset="0"/>
              </a:rPr>
              <a:t>Aby powierzchnie toczone były obrobione gładko, nie wystarczy zastosowanie właściwych noży: zdzieraka i </a:t>
            </a:r>
            <a:r>
              <a:rPr kumimoji="0" lang="pl-PL" sz="1600" b="0" i="0" u="none" strike="noStrike" cap="none" normalizeH="0" baseline="0" dirty="0" err="1" smtClean="0">
                <a:ln>
                  <a:noFill/>
                </a:ln>
                <a:solidFill>
                  <a:schemeClr val="tx1"/>
                </a:solidFill>
                <a:effectLst/>
                <a:latin typeface="Arial" pitchFamily="34" charset="0"/>
                <a:ea typeface="Times New Roman" pitchFamily="18" charset="0"/>
              </a:rPr>
              <a:t>wykańczaka</a:t>
            </a:r>
            <a:r>
              <a:rPr kumimoji="0" lang="pl-PL" sz="1600" b="0" i="0" u="none" strike="noStrike" cap="none" normalizeH="0" baseline="0" dirty="0" smtClean="0">
                <a:ln>
                  <a:noFill/>
                </a:ln>
                <a:solidFill>
                  <a:schemeClr val="tx1"/>
                </a:solidFill>
                <a:effectLst/>
                <a:latin typeface="Arial" pitchFamily="34" charset="0"/>
                <a:ea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pitchFamily="34" charset="0"/>
                <a:ea typeface="Times New Roman" pitchFamily="18" charset="0"/>
              </a:rPr>
              <a:t>Muszą one być odpowiednio ustawione, tj. na wysokości kłów. Noże powinny być dostosowane wymiarami poprzecznego przekroju do wielkości tokarki, a wysunięcie noża z imaka nożowego nie powinno przekraczać półtorej wysokości chwytu nożowego (rys. 19).</a:t>
            </a:r>
            <a:endParaRPr kumimoji="0" lang="pl-PL" sz="1600" b="0" i="0" u="none" strike="noStrike" cap="none" normalizeH="0" baseline="0" dirty="0" smtClean="0">
              <a:ln>
                <a:noFill/>
              </a:ln>
              <a:solidFill>
                <a:schemeClr val="tx1"/>
              </a:solidFill>
              <a:effectLst/>
              <a:latin typeface="Arial" pitchFamily="34" charset="0"/>
            </a:endParaRPr>
          </a:p>
        </p:txBody>
      </p:sp>
      <p:pic>
        <p:nvPicPr>
          <p:cNvPr id="3" name="Obraz 2"/>
          <p:cNvPicPr/>
          <p:nvPr/>
        </p:nvPicPr>
        <p:blipFill>
          <a:blip r:embed="rId2" cstate="print">
            <a:lum bright="-6000" contrast="39000"/>
          </a:blip>
          <a:srcRect/>
          <a:stretch>
            <a:fillRect/>
          </a:stretch>
        </p:blipFill>
        <p:spPr bwMode="auto">
          <a:xfrm>
            <a:off x="1907704" y="2060848"/>
            <a:ext cx="5696471" cy="4040540"/>
          </a:xfrm>
          <a:prstGeom prst="rect">
            <a:avLst/>
          </a:prstGeom>
          <a:noFill/>
          <a:ln w="9525">
            <a:noFill/>
            <a:miter lim="800000"/>
            <a:headEnd/>
            <a:tailEnd/>
          </a:ln>
        </p:spPr>
      </p:pic>
      <p:sp>
        <p:nvSpPr>
          <p:cNvPr id="4" name="Prostokąt 3"/>
          <p:cNvSpPr/>
          <p:nvPr/>
        </p:nvSpPr>
        <p:spPr>
          <a:xfrm>
            <a:off x="2267744" y="6237312"/>
            <a:ext cx="4332148" cy="369332"/>
          </a:xfrm>
          <a:prstGeom prst="rect">
            <a:avLst/>
          </a:prstGeom>
        </p:spPr>
        <p:txBody>
          <a:bodyPr wrap="none">
            <a:spAutoFit/>
          </a:bodyPr>
          <a:lstStyle/>
          <a:p>
            <a:r>
              <a:rPr lang="pl-PL" dirty="0" smtClean="0"/>
              <a:t>Rys.19  Prawidłowe wysunięcie noża z imaka</a:t>
            </a:r>
            <a:endParaRPr lang="pl-PL"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0" y="455230"/>
            <a:ext cx="9144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74625" algn="just" defTabSz="914400" rtl="0" eaLnBrk="1" fontAlgn="base" latinLnBrk="0" hangingPunct="1">
              <a:lnSpc>
                <a:spcPct val="100000"/>
              </a:lnSpc>
              <a:spcBef>
                <a:spcPct val="0"/>
              </a:spcBef>
              <a:spcAft>
                <a:spcPct val="0"/>
              </a:spcAft>
              <a:buClrTx/>
              <a:buSzTx/>
              <a:buFontTx/>
              <a:buNone/>
              <a:tabLst/>
            </a:pPr>
            <a:r>
              <a:rPr kumimoji="0" lang="pl-PL" b="0" i="0" u="none" strike="noStrike" cap="none" normalizeH="0" baseline="0" dirty="0" smtClean="0">
                <a:ln>
                  <a:noFill/>
                </a:ln>
                <a:solidFill>
                  <a:schemeClr val="tx1"/>
                </a:solidFill>
                <a:effectLst/>
                <a:latin typeface="Arial" pitchFamily="34" charset="0"/>
                <a:ea typeface="Times New Roman" pitchFamily="18" charset="0"/>
              </a:rPr>
              <a:t>Zwykle pod podstawową powierzchnię noża trzeba podłożyć podkładki, żeby wierzchołek noża znalazł się na  wysokości  kłów  tokarskich   (rys.   20).  </a:t>
            </a:r>
            <a:endParaRPr kumimoji="0" lang="pl-PL" b="0" i="0" u="none" strike="noStrike" cap="none" normalizeH="0" baseline="0" dirty="0" smtClean="0">
              <a:ln>
                <a:noFill/>
              </a:ln>
              <a:solidFill>
                <a:schemeClr val="tx1"/>
              </a:solidFill>
              <a:effectLst/>
              <a:latin typeface="Arial" pitchFamily="34" charset="0"/>
            </a:endParaRPr>
          </a:p>
        </p:txBody>
      </p:sp>
      <p:pic>
        <p:nvPicPr>
          <p:cNvPr id="4" name="Obraz 3"/>
          <p:cNvPicPr/>
          <p:nvPr/>
        </p:nvPicPr>
        <p:blipFill>
          <a:blip r:embed="rId2" cstate="print"/>
          <a:srcRect/>
          <a:stretch>
            <a:fillRect/>
          </a:stretch>
        </p:blipFill>
        <p:spPr bwMode="auto">
          <a:xfrm>
            <a:off x="1691680" y="1196752"/>
            <a:ext cx="5400600" cy="4464496"/>
          </a:xfrm>
          <a:prstGeom prst="rect">
            <a:avLst/>
          </a:prstGeom>
          <a:noFill/>
        </p:spPr>
      </p:pic>
      <p:sp>
        <p:nvSpPr>
          <p:cNvPr id="5" name="Prostokąt 4"/>
          <p:cNvSpPr/>
          <p:nvPr/>
        </p:nvSpPr>
        <p:spPr>
          <a:xfrm>
            <a:off x="3779912" y="6021288"/>
            <a:ext cx="789575" cy="369332"/>
          </a:xfrm>
          <a:prstGeom prst="rect">
            <a:avLst/>
          </a:prstGeom>
        </p:spPr>
        <p:txBody>
          <a:bodyPr wrap="none">
            <a:spAutoFit/>
          </a:bodyPr>
          <a:lstStyle/>
          <a:p>
            <a:r>
              <a:rPr lang="pl-PL" dirty="0" smtClean="0"/>
              <a:t>Rys.20</a:t>
            </a:r>
            <a:endParaRPr lang="pl-PL"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251520" y="260648"/>
            <a:ext cx="8748464"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pitchFamily="34" charset="0"/>
                <a:ea typeface="Times New Roman" pitchFamily="18" charset="0"/>
              </a:rPr>
              <a:t>Podkładki  powinny  się  znajdować w normalnym wyposażeniu tokarki. Każdy tokarz powinien sam je wykonać. Szerokość podkładek powinna odpowiadać szerokości noża. Trzeba mieć kilka podkładek różnej grubości, płasko i równo opiłowanych. Nie należy dawać zbyt wiele podkładek pod nóż. Im mniej, tym lepiej. Podkładki powinny być równo ułożone, a nóż powinien spoczywać całą podstawą na podkładkach (rys. 21).</a:t>
            </a:r>
            <a:endParaRPr kumimoji="0" lang="pl-PL"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Arial" pitchFamily="34" charset="0"/>
            </a:endParaRPr>
          </a:p>
        </p:txBody>
      </p:sp>
      <p:pic>
        <p:nvPicPr>
          <p:cNvPr id="4" name="Obraz 3"/>
          <p:cNvPicPr/>
          <p:nvPr/>
        </p:nvPicPr>
        <p:blipFill>
          <a:blip r:embed="rId2" cstate="print">
            <a:lum bright="-46000" contrast="86000"/>
          </a:blip>
          <a:srcRect r="39301"/>
          <a:stretch>
            <a:fillRect/>
          </a:stretch>
        </p:blipFill>
        <p:spPr bwMode="auto">
          <a:xfrm>
            <a:off x="971600" y="1844824"/>
            <a:ext cx="6912768" cy="4104456"/>
          </a:xfrm>
          <a:prstGeom prst="rect">
            <a:avLst/>
          </a:prstGeom>
          <a:noFill/>
          <a:ln w="9525">
            <a:noFill/>
            <a:miter lim="800000"/>
            <a:headEnd/>
            <a:tailEnd/>
          </a:ln>
        </p:spPr>
      </p:pic>
      <p:sp>
        <p:nvSpPr>
          <p:cNvPr id="5" name="Prostokąt 4"/>
          <p:cNvSpPr/>
          <p:nvPr/>
        </p:nvSpPr>
        <p:spPr>
          <a:xfrm>
            <a:off x="467544" y="6021288"/>
            <a:ext cx="8352928" cy="369332"/>
          </a:xfrm>
          <a:prstGeom prst="rect">
            <a:avLst/>
          </a:prstGeom>
        </p:spPr>
        <p:txBody>
          <a:bodyPr wrap="square">
            <a:spAutoFit/>
          </a:bodyPr>
          <a:lstStyle/>
          <a:p>
            <a:r>
              <a:rPr lang="pl-PL" dirty="0" smtClean="0"/>
              <a:t>Rys. 21. Ustawienie noża na podkładkach: a — prawidłowe, b , c — nieprawidłowe</a:t>
            </a:r>
            <a:endParaRPr lang="pl-PL"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0" y="280727"/>
            <a:ext cx="9144000" cy="92333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04788" algn="ctr" defTabSz="914400" rtl="0" eaLnBrk="1" fontAlgn="base" latinLnBrk="0" hangingPunct="1">
              <a:lnSpc>
                <a:spcPct val="100000"/>
              </a:lnSpc>
              <a:spcBef>
                <a:spcPct val="0"/>
              </a:spcBef>
              <a:spcAft>
                <a:spcPct val="0"/>
              </a:spcAft>
              <a:buClrTx/>
              <a:buSzTx/>
              <a:buFontTx/>
              <a:buNone/>
              <a:tabLst/>
            </a:pPr>
            <a:r>
              <a:rPr kumimoji="0" lang="pl-PL" b="1" i="0" u="none" strike="noStrike" cap="none" normalizeH="0" baseline="0" dirty="0" smtClean="0">
                <a:ln>
                  <a:noFill/>
                </a:ln>
                <a:solidFill>
                  <a:srgbClr val="FF0000"/>
                </a:solidFill>
                <a:effectLst/>
                <a:latin typeface="Arial" pitchFamily="34" charset="0"/>
                <a:ea typeface="Times New Roman" pitchFamily="18" charset="0"/>
              </a:rPr>
              <a:t>Elementy konstrukcyjne noży tokarskich</a:t>
            </a:r>
            <a:r>
              <a:rPr kumimoji="0" lang="pl-PL" b="0" i="0" u="none" strike="noStrike" cap="none" normalizeH="0" baseline="0" dirty="0" smtClean="0">
                <a:ln>
                  <a:noFill/>
                </a:ln>
                <a:solidFill>
                  <a:srgbClr val="FF0000"/>
                </a:solidFill>
                <a:effectLst/>
                <a:latin typeface="Arial" pitchFamily="34" charset="0"/>
                <a:ea typeface="Times New Roman" pitchFamily="18" charset="0"/>
              </a:rPr>
              <a:t>. </a:t>
            </a:r>
            <a:endParaRPr kumimoji="0" lang="pl-PL" b="0" i="0" u="none" strike="noStrike" cap="none" normalizeH="0" baseline="0" dirty="0" smtClean="0">
              <a:ln>
                <a:noFill/>
              </a:ln>
              <a:solidFill>
                <a:srgbClr val="FF0000"/>
              </a:solidFill>
              <a:effectLst/>
              <a:latin typeface="Arial" pitchFamily="34" charset="0"/>
            </a:endParaRPr>
          </a:p>
          <a:p>
            <a:pPr marL="0" marR="0" lvl="0" indent="204788" algn="just" defTabSz="914400" rtl="0" eaLnBrk="0" fontAlgn="base" latinLnBrk="0" hangingPunct="0">
              <a:lnSpc>
                <a:spcPct val="100000"/>
              </a:lnSpc>
              <a:spcBef>
                <a:spcPct val="0"/>
              </a:spcBef>
              <a:spcAft>
                <a:spcPct val="0"/>
              </a:spcAft>
              <a:buClrTx/>
              <a:buSzTx/>
              <a:buFontTx/>
              <a:buNone/>
              <a:tabLst/>
            </a:pPr>
            <a:r>
              <a:rPr kumimoji="0" lang="pl-PL" b="0" i="0" u="none" strike="noStrike" cap="none" normalizeH="0" baseline="0" dirty="0" smtClean="0">
                <a:ln>
                  <a:noFill/>
                </a:ln>
                <a:solidFill>
                  <a:schemeClr val="tx1"/>
                </a:solidFill>
                <a:effectLst/>
                <a:latin typeface="Arial" pitchFamily="34" charset="0"/>
                <a:ea typeface="Times New Roman" pitchFamily="18" charset="0"/>
              </a:rPr>
              <a:t>Nóż tokarski składa się z części roboczej i chwytu (rys. 22). Od kształtu części roboczej zależy prawidłowość toczenia i jego wydajność. </a:t>
            </a:r>
            <a:endParaRPr kumimoji="0" lang="pl-PL" b="0" i="0" u="none" strike="noStrike" cap="none" normalizeH="0" baseline="0" dirty="0" smtClean="0">
              <a:ln>
                <a:noFill/>
              </a:ln>
              <a:solidFill>
                <a:schemeClr val="tx1"/>
              </a:solidFill>
              <a:effectLst/>
              <a:latin typeface="Arial" pitchFamily="34" charset="0"/>
            </a:endParaRPr>
          </a:p>
        </p:txBody>
      </p:sp>
      <p:pic>
        <p:nvPicPr>
          <p:cNvPr id="3" name="Obraz 2"/>
          <p:cNvPicPr/>
          <p:nvPr/>
        </p:nvPicPr>
        <p:blipFill>
          <a:blip r:embed="rId2" cstate="print"/>
          <a:srcRect l="58952"/>
          <a:stretch>
            <a:fillRect/>
          </a:stretch>
        </p:blipFill>
        <p:spPr bwMode="auto">
          <a:xfrm>
            <a:off x="1691680" y="1628800"/>
            <a:ext cx="6120680" cy="4320480"/>
          </a:xfrm>
          <a:prstGeom prst="rect">
            <a:avLst/>
          </a:prstGeom>
          <a:noFill/>
          <a:ln w="9525">
            <a:noFill/>
            <a:miter lim="800000"/>
            <a:headEnd/>
            <a:tailEnd/>
          </a:ln>
        </p:spPr>
      </p:pic>
      <p:sp>
        <p:nvSpPr>
          <p:cNvPr id="52226" name="Rectangle 2"/>
          <p:cNvSpPr>
            <a:spLocks noChangeArrowheads="1"/>
          </p:cNvSpPr>
          <p:nvPr/>
        </p:nvSpPr>
        <p:spPr bwMode="auto">
          <a:xfrm>
            <a:off x="3203848" y="6093296"/>
            <a:ext cx="2124299"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pitchFamily="34" charset="0"/>
                <a:ea typeface="Times New Roman" pitchFamily="18" charset="0"/>
              </a:rPr>
              <a:t>Rys. 22. Nóż tokarski</a:t>
            </a:r>
            <a:endParaRPr kumimoji="0" lang="pl-PL" sz="16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539552" y="404664"/>
            <a:ext cx="8280920" cy="369332"/>
          </a:xfrm>
          <a:prstGeom prst="rect">
            <a:avLst/>
          </a:prstGeom>
        </p:spPr>
        <p:txBody>
          <a:bodyPr wrap="square">
            <a:spAutoFit/>
          </a:bodyPr>
          <a:lstStyle/>
          <a:p>
            <a:r>
              <a:rPr lang="pl-PL" dirty="0" smtClean="0"/>
              <a:t>Na rys. 23 przedstawiono część roboczą noża i podano nazwy jej elementów.</a:t>
            </a:r>
            <a:endParaRPr lang="pl-PL" dirty="0"/>
          </a:p>
        </p:txBody>
      </p:sp>
      <p:pic>
        <p:nvPicPr>
          <p:cNvPr id="4" name="Obraz 3"/>
          <p:cNvPicPr/>
          <p:nvPr/>
        </p:nvPicPr>
        <p:blipFill>
          <a:blip r:embed="rId2" cstate="print">
            <a:lum bright="-19000" contrast="43000"/>
          </a:blip>
          <a:srcRect r="47566"/>
          <a:stretch>
            <a:fillRect/>
          </a:stretch>
        </p:blipFill>
        <p:spPr bwMode="auto">
          <a:xfrm>
            <a:off x="1259632" y="980728"/>
            <a:ext cx="6480719" cy="4896544"/>
          </a:xfrm>
          <a:prstGeom prst="rect">
            <a:avLst/>
          </a:prstGeom>
          <a:noFill/>
          <a:ln w="9525">
            <a:noFill/>
            <a:miter lim="800000"/>
            <a:headEnd/>
            <a:tailEnd/>
          </a:ln>
        </p:spPr>
      </p:pic>
      <p:sp>
        <p:nvSpPr>
          <p:cNvPr id="5" name="Prostokąt 4"/>
          <p:cNvSpPr/>
          <p:nvPr/>
        </p:nvSpPr>
        <p:spPr>
          <a:xfrm>
            <a:off x="2987824" y="6309320"/>
            <a:ext cx="2959656" cy="369332"/>
          </a:xfrm>
          <a:prstGeom prst="rect">
            <a:avLst/>
          </a:prstGeom>
        </p:spPr>
        <p:txBody>
          <a:bodyPr wrap="none">
            <a:spAutoFit/>
          </a:bodyPr>
          <a:lstStyle/>
          <a:p>
            <a:r>
              <a:rPr lang="pl-PL" dirty="0" smtClean="0"/>
              <a:t>Rys.   23.  Część robocza  noża</a:t>
            </a:r>
            <a:endParaRPr lang="pl-PL"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79512" y="188640"/>
            <a:ext cx="8712968" cy="2308324"/>
          </a:xfrm>
          <a:prstGeom prst="rect">
            <a:avLst/>
          </a:prstGeom>
        </p:spPr>
        <p:txBody>
          <a:bodyPr wrap="square">
            <a:spAutoFit/>
          </a:bodyPr>
          <a:lstStyle/>
          <a:p>
            <a:r>
              <a:rPr lang="pl-PL" dirty="0" smtClean="0"/>
              <a:t> Rys. 24 przedstawia położenie noża podczas toczenia wzdłużnego i zawiera nazwy powierzchni obrabianego przedmiotu. Strzałka a wskazuje kierunek obrotu przedmiotu toczonego, a strzałka b — kierunek posuwu noża. Podczas toczenia tylko część krawędzi tnącej skrawa i ta część nazywa się </a:t>
            </a:r>
            <a:r>
              <a:rPr lang="pl-PL" i="1" dirty="0" smtClean="0"/>
              <a:t>czynną krawędzią tnącą.  Główna krawędź </a:t>
            </a:r>
            <a:r>
              <a:rPr lang="pl-PL" dirty="0" smtClean="0"/>
              <a:t>tnąca  i  </a:t>
            </a:r>
            <a:r>
              <a:rPr lang="pl-PL" i="1" dirty="0" smtClean="0"/>
              <a:t>pomocnicza krawędź </a:t>
            </a:r>
            <a:r>
              <a:rPr lang="pl-PL" dirty="0" smtClean="0"/>
              <a:t>tnąca przecinają się, tworząc tzw. </a:t>
            </a:r>
            <a:r>
              <a:rPr lang="pl-PL" i="1" dirty="0" smtClean="0"/>
              <a:t>wierzchołek noża. </a:t>
            </a:r>
            <a:r>
              <a:rPr lang="pl-PL" dirty="0" smtClean="0"/>
              <a:t>Żeby wierzchołek noża wzmocnić, zaokrągla się go łukiem o niewielkim promieniu </a:t>
            </a:r>
            <a:r>
              <a:rPr lang="pl-PL" i="1" dirty="0" err="1" smtClean="0"/>
              <a:t>r</a:t>
            </a:r>
            <a:r>
              <a:rPr lang="pl-PL" i="1" dirty="0" smtClean="0"/>
              <a:t> </a:t>
            </a:r>
            <a:r>
              <a:rPr lang="pl-PL" dirty="0" smtClean="0"/>
              <a:t>= 0,5-1,6 </a:t>
            </a:r>
            <a:r>
              <a:rPr lang="pl-PL" dirty="0" err="1" smtClean="0"/>
              <a:t>mm</a:t>
            </a:r>
            <a:r>
              <a:rPr lang="pl-PL" dirty="0" smtClean="0"/>
              <a:t>. </a:t>
            </a:r>
          </a:p>
          <a:p>
            <a:r>
              <a:rPr lang="pl-PL" dirty="0" smtClean="0"/>
              <a:t>Dzięki temu nóż jest trwalszy, tj. dłużej pracuje bez ostrzenia. Zaokrąglenie (o dużym promieniu) ma wpływ na gładkość obrobionej powierzchni.</a:t>
            </a:r>
            <a:endParaRPr lang="pl-PL" dirty="0"/>
          </a:p>
        </p:txBody>
      </p:sp>
      <p:pic>
        <p:nvPicPr>
          <p:cNvPr id="4" name="Obraz 3"/>
          <p:cNvPicPr/>
          <p:nvPr/>
        </p:nvPicPr>
        <p:blipFill>
          <a:blip r:embed="rId2" cstate="print">
            <a:lum bright="-44000" contrast="81000"/>
          </a:blip>
          <a:srcRect l="51549"/>
          <a:stretch>
            <a:fillRect/>
          </a:stretch>
        </p:blipFill>
        <p:spPr bwMode="auto">
          <a:xfrm>
            <a:off x="1043608" y="2543174"/>
            <a:ext cx="7128792" cy="3982169"/>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pic>
      <p:sp>
        <p:nvSpPr>
          <p:cNvPr id="53249" name="Rectangle 1"/>
          <p:cNvSpPr>
            <a:spLocks noChangeArrowheads="1"/>
          </p:cNvSpPr>
          <p:nvPr/>
        </p:nvSpPr>
        <p:spPr bwMode="auto">
          <a:xfrm>
            <a:off x="1259632" y="6550223"/>
            <a:ext cx="7170553"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Arial" pitchFamily="34" charset="0"/>
                <a:ea typeface="Times New Roman" pitchFamily="18" charset="0"/>
              </a:rPr>
              <a:t>Rys. 24. Położenie noża podczas toczenia i nazwy powierzchni  toczonego przedmiotu</a:t>
            </a:r>
            <a:endParaRPr kumimoji="0" lang="pl-PL" sz="1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95536" y="263407"/>
            <a:ext cx="8388424" cy="1154162"/>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04788" algn="ctr"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dirty="0" smtClean="0">
                <a:ln>
                  <a:noFill/>
                </a:ln>
                <a:solidFill>
                  <a:srgbClr val="FF0000"/>
                </a:solidFill>
                <a:effectLst/>
                <a:latin typeface="Arial" pitchFamily="34" charset="0"/>
                <a:ea typeface="Times New Roman" pitchFamily="18" charset="0"/>
              </a:rPr>
              <a:t>Położenie </a:t>
            </a:r>
            <a:r>
              <a:rPr kumimoji="0" lang="pl-PL" sz="1600" b="1" i="1" u="none" strike="noStrike" cap="none" normalizeH="0" baseline="0" dirty="0" smtClean="0">
                <a:ln>
                  <a:noFill/>
                </a:ln>
                <a:solidFill>
                  <a:srgbClr val="FF0000"/>
                </a:solidFill>
                <a:effectLst/>
                <a:latin typeface="Arial" pitchFamily="34" charset="0"/>
                <a:ea typeface="Times New Roman" pitchFamily="18" charset="0"/>
              </a:rPr>
              <a:t>powierzchni przyłożenia </a:t>
            </a:r>
            <a:r>
              <a:rPr kumimoji="0" lang="pl-PL" sz="1600" b="1" i="0" u="none" strike="noStrike" cap="none" normalizeH="0" baseline="0" dirty="0" smtClean="0">
                <a:ln>
                  <a:noFill/>
                </a:ln>
                <a:solidFill>
                  <a:srgbClr val="FF0000"/>
                </a:solidFill>
                <a:effectLst/>
                <a:latin typeface="Arial" pitchFamily="34" charset="0"/>
                <a:ea typeface="Times New Roman" pitchFamily="18" charset="0"/>
              </a:rPr>
              <a:t>i </a:t>
            </a:r>
            <a:r>
              <a:rPr kumimoji="0" lang="pl-PL" sz="1600" b="1" i="1" u="none" strike="noStrike" cap="none" normalizeH="0" baseline="0" dirty="0" smtClean="0">
                <a:ln>
                  <a:noFill/>
                </a:ln>
                <a:solidFill>
                  <a:srgbClr val="FF0000"/>
                </a:solidFill>
                <a:effectLst/>
                <a:latin typeface="Arial" pitchFamily="34" charset="0"/>
                <a:ea typeface="Times New Roman" pitchFamily="18" charset="0"/>
              </a:rPr>
              <a:t>natarcia</a:t>
            </a:r>
            <a:r>
              <a:rPr kumimoji="0" lang="pl-PL" sz="1600" b="0" i="1" u="none" strike="noStrike" cap="none" normalizeH="0" baseline="0" dirty="0" smtClean="0">
                <a:ln>
                  <a:noFill/>
                </a:ln>
                <a:solidFill>
                  <a:srgbClr val="FF0000"/>
                </a:solidFill>
                <a:effectLst/>
                <a:latin typeface="Arial" pitchFamily="34" charset="0"/>
                <a:ea typeface="Times New Roman" pitchFamily="18" charset="0"/>
              </a:rPr>
              <a:t> </a:t>
            </a:r>
            <a:r>
              <a:rPr kumimoji="0" lang="pl-PL" sz="1600" b="0" i="0" u="none" strike="noStrike" cap="none" normalizeH="0" baseline="0" dirty="0" smtClean="0">
                <a:ln>
                  <a:noFill/>
                </a:ln>
                <a:solidFill>
                  <a:srgbClr val="FF0000"/>
                </a:solidFill>
                <a:effectLst/>
                <a:latin typeface="Arial" pitchFamily="34" charset="0"/>
                <a:ea typeface="Times New Roman" pitchFamily="18" charset="0"/>
              </a:rPr>
              <a:t>określają kąty noża</a:t>
            </a:r>
            <a:r>
              <a:rPr kumimoji="0" lang="pl-PL" sz="1100" b="0" i="0" u="none" strike="noStrike" cap="none" normalizeH="0" baseline="0" dirty="0" smtClean="0">
                <a:ln>
                  <a:noFill/>
                </a:ln>
                <a:solidFill>
                  <a:schemeClr val="tx1"/>
                </a:solidFill>
                <a:effectLst/>
                <a:latin typeface="Arial" pitchFamily="34" charset="0"/>
                <a:ea typeface="Times New Roman" pitchFamily="18" charset="0"/>
              </a:rPr>
              <a:t>.</a:t>
            </a:r>
          </a:p>
          <a:p>
            <a:pPr marL="0" marR="0" lvl="0" indent="204788" algn="ctr" defTabSz="914400" rtl="0" eaLnBrk="1" fontAlgn="base" latinLnBrk="0" hangingPunct="1">
              <a:lnSpc>
                <a:spcPct val="100000"/>
              </a:lnSpc>
              <a:spcBef>
                <a:spcPct val="0"/>
              </a:spcBef>
              <a:spcAft>
                <a:spcPct val="0"/>
              </a:spcAft>
              <a:buClrTx/>
              <a:buSzTx/>
              <a:buFontTx/>
              <a:buNone/>
              <a:tabLst/>
            </a:pPr>
            <a:endParaRPr kumimoji="0" lang="pl-PL" sz="900" b="0" i="0" u="none" strike="noStrike" cap="none" normalizeH="0" baseline="0" dirty="0" smtClean="0">
              <a:ln>
                <a:noFill/>
              </a:ln>
              <a:solidFill>
                <a:schemeClr val="tx1"/>
              </a:solidFill>
              <a:effectLst/>
              <a:latin typeface="Arial" pitchFamily="34" charset="0"/>
            </a:endParaRPr>
          </a:p>
          <a:p>
            <a:pPr marL="0" marR="0" lvl="0" indent="204788" algn="just" defTabSz="914400" rtl="0" eaLnBrk="0" fontAlgn="base" latinLnBrk="0" hangingPunct="0">
              <a:lnSpc>
                <a:spcPct val="100000"/>
              </a:lnSpc>
              <a:spcBef>
                <a:spcPct val="0"/>
              </a:spcBef>
              <a:spcAft>
                <a:spcPct val="0"/>
              </a:spcAft>
              <a:buClrTx/>
              <a:buSzTx/>
              <a:buFontTx/>
              <a:buNone/>
              <a:tabLst/>
            </a:pPr>
            <a:r>
              <a:rPr kumimoji="0" lang="pl-PL" sz="1100" b="0" i="0" u="none" strike="noStrike" cap="none" normalizeH="0" baseline="0" dirty="0" smtClean="0">
                <a:ln>
                  <a:noFill/>
                </a:ln>
                <a:solidFill>
                  <a:schemeClr val="tx1"/>
                </a:solidFill>
                <a:effectLst/>
                <a:latin typeface="Arial" pitchFamily="34" charset="0"/>
                <a:ea typeface="Times New Roman" pitchFamily="18" charset="0"/>
              </a:rPr>
              <a:t>Podczas toczenia krawędź tnąca najczęściej jest ustawiona skoś­nie do tworzącej toczonego przedmiotu i tworzy z nią kąt χ, który nazywa się </a:t>
            </a:r>
            <a:r>
              <a:rPr kumimoji="0" lang="pl-PL" sz="1100" b="0" i="1" u="none" strike="noStrike" cap="none" normalizeH="0" baseline="0" dirty="0" smtClean="0">
                <a:ln>
                  <a:noFill/>
                </a:ln>
                <a:solidFill>
                  <a:schemeClr val="tx1"/>
                </a:solidFill>
                <a:effectLst/>
                <a:latin typeface="Arial" pitchFamily="34" charset="0"/>
                <a:ea typeface="Times New Roman" pitchFamily="18" charset="0"/>
              </a:rPr>
              <a:t>kątem przystawienia. </a:t>
            </a:r>
            <a:r>
              <a:rPr kumimoji="0" lang="pl-PL" sz="1100" b="0" i="0" u="none" strike="noStrike" cap="none" normalizeH="0" baseline="0" dirty="0" smtClean="0">
                <a:ln>
                  <a:noFill/>
                </a:ln>
                <a:solidFill>
                  <a:schemeClr val="tx1"/>
                </a:solidFill>
                <a:effectLst/>
                <a:latin typeface="Arial" pitchFamily="34" charset="0"/>
                <a:ea typeface="Times New Roman" pitchFamily="18" charset="0"/>
              </a:rPr>
              <a:t>Kąt, który tworzy pomocnicza krawędź tnąca z tworzącą obrabianego przedmiotu, nazy­wa się </a:t>
            </a:r>
            <a:r>
              <a:rPr kumimoji="0" lang="pl-PL" sz="1100" b="0" i="1" u="none" strike="noStrike" cap="none" normalizeH="0" baseline="0" dirty="0" smtClean="0">
                <a:ln>
                  <a:noFill/>
                </a:ln>
                <a:solidFill>
                  <a:schemeClr val="tx1"/>
                </a:solidFill>
                <a:effectLst/>
                <a:latin typeface="Arial" pitchFamily="34" charset="0"/>
                <a:ea typeface="Times New Roman" pitchFamily="18" charset="0"/>
              </a:rPr>
              <a:t>pomocniczym kątem przystawienia </a:t>
            </a:r>
            <a:r>
              <a:rPr kumimoji="0" lang="pl-PL" sz="1100" b="0" i="0" u="none" strike="noStrike" cap="none" normalizeH="0" baseline="0" dirty="0" smtClean="0">
                <a:ln>
                  <a:noFill/>
                </a:ln>
                <a:solidFill>
                  <a:schemeClr val="tx1"/>
                </a:solidFill>
                <a:effectLst/>
                <a:latin typeface="Arial" pitchFamily="34" charset="0"/>
                <a:ea typeface="Times New Roman" pitchFamily="18" charset="0"/>
              </a:rPr>
              <a:t>i oznacza się go χ</a:t>
            </a:r>
            <a:r>
              <a:rPr lang="pl-PL" sz="1100" baseline="-30000" dirty="0" smtClean="0">
                <a:latin typeface="Arial" pitchFamily="34" charset="0"/>
                <a:ea typeface="Times New Roman" pitchFamily="18" charset="0"/>
              </a:rPr>
              <a:t>1</a:t>
            </a:r>
            <a:r>
              <a:rPr kumimoji="0" lang="pl-PL" sz="1100" b="0" i="0" u="none" strike="noStrike" cap="none" normalizeH="0" baseline="0" dirty="0" smtClean="0">
                <a:ln>
                  <a:noFill/>
                </a:ln>
                <a:solidFill>
                  <a:schemeClr val="tx1"/>
                </a:solidFill>
                <a:effectLst/>
                <a:latin typeface="Arial" pitchFamily="34" charset="0"/>
                <a:ea typeface="Times New Roman" pitchFamily="18" charset="0"/>
              </a:rPr>
              <a:t>. Między kątami przystawienia i kątem wierzchołkowym noża ε (kąty zarysu) istnieje związek (rys. 25):</a:t>
            </a:r>
            <a:endParaRPr kumimoji="0" lang="pl-PL" sz="1800" b="0" i="0" u="none" strike="noStrike" cap="none" normalizeH="0" baseline="0" dirty="0" smtClean="0">
              <a:ln>
                <a:noFill/>
              </a:ln>
              <a:solidFill>
                <a:schemeClr val="tx1"/>
              </a:solidFill>
              <a:effectLst/>
              <a:latin typeface="Arial" pitchFamily="34" charset="0"/>
            </a:endParaRPr>
          </a:p>
        </p:txBody>
      </p:sp>
      <p:pic>
        <p:nvPicPr>
          <p:cNvPr id="3" name="Obraz 2"/>
          <p:cNvPicPr/>
          <p:nvPr/>
        </p:nvPicPr>
        <p:blipFill>
          <a:blip r:embed="rId2" cstate="print">
            <a:lum bright="-37000" contrast="80000"/>
          </a:blip>
          <a:srcRect/>
          <a:stretch>
            <a:fillRect/>
          </a:stretch>
        </p:blipFill>
        <p:spPr bwMode="auto">
          <a:xfrm>
            <a:off x="2339752" y="1484784"/>
            <a:ext cx="4464496" cy="3312368"/>
          </a:xfrm>
          <a:prstGeom prst="rect">
            <a:avLst/>
          </a:prstGeom>
          <a:noFill/>
          <a:ln w="9525">
            <a:noFill/>
            <a:miter lim="800000"/>
            <a:headEnd/>
            <a:tailEnd/>
          </a:ln>
        </p:spPr>
      </p:pic>
      <p:sp>
        <p:nvSpPr>
          <p:cNvPr id="4" name="Prostokąt 3"/>
          <p:cNvSpPr/>
          <p:nvPr/>
        </p:nvSpPr>
        <p:spPr>
          <a:xfrm>
            <a:off x="3491880" y="4941168"/>
            <a:ext cx="1710725" cy="369332"/>
          </a:xfrm>
          <a:prstGeom prst="rect">
            <a:avLst/>
          </a:prstGeom>
        </p:spPr>
        <p:txBody>
          <a:bodyPr wrap="none">
            <a:spAutoFit/>
          </a:bodyPr>
          <a:lstStyle/>
          <a:p>
            <a:r>
              <a:rPr lang="pl-PL" i="1" dirty="0" smtClean="0"/>
              <a:t> χ </a:t>
            </a:r>
            <a:r>
              <a:rPr lang="pl-PL" dirty="0" smtClean="0"/>
              <a:t>+ ε + </a:t>
            </a:r>
            <a:r>
              <a:rPr lang="pl-PL" i="1" dirty="0" smtClean="0"/>
              <a:t>χ</a:t>
            </a:r>
            <a:r>
              <a:rPr lang="pl-PL" i="1" baseline="-25000" dirty="0" smtClean="0"/>
              <a:t>1</a:t>
            </a:r>
            <a:r>
              <a:rPr lang="pl-PL" i="1" dirty="0" smtClean="0"/>
              <a:t> </a:t>
            </a:r>
            <a:r>
              <a:rPr lang="pl-PL" dirty="0" smtClean="0"/>
              <a:t>= 180°</a:t>
            </a:r>
            <a:endParaRPr lang="pl-PL" dirty="0"/>
          </a:p>
        </p:txBody>
      </p:sp>
      <p:sp>
        <p:nvSpPr>
          <p:cNvPr id="6" name="Prostokąt 5"/>
          <p:cNvSpPr/>
          <p:nvPr/>
        </p:nvSpPr>
        <p:spPr>
          <a:xfrm>
            <a:off x="3131840" y="6021288"/>
            <a:ext cx="2599173" cy="369332"/>
          </a:xfrm>
          <a:prstGeom prst="rect">
            <a:avLst/>
          </a:prstGeom>
        </p:spPr>
        <p:txBody>
          <a:bodyPr wrap="none">
            <a:spAutoFit/>
          </a:bodyPr>
          <a:lstStyle/>
          <a:p>
            <a:r>
              <a:rPr lang="pl-PL" dirty="0" smtClean="0">
                <a:latin typeface="Times New Roman"/>
                <a:ea typeface="Times New Roman"/>
              </a:rPr>
              <a:t>Rys. 25. Kąty zarysu noża</a:t>
            </a:r>
            <a:endParaRPr lang="pl-PL" sz="2000" dirty="0">
              <a:latin typeface="Times New Roman"/>
              <a:ea typeface="Times New Roman"/>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395536" y="260648"/>
            <a:ext cx="853244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5738" algn="l" defTabSz="914400" rtl="0" eaLnBrk="1" fontAlgn="base" latinLnBrk="0" hangingPunct="1">
              <a:lnSpc>
                <a:spcPct val="100000"/>
              </a:lnSpc>
              <a:spcBef>
                <a:spcPct val="0"/>
              </a:spcBef>
              <a:spcAft>
                <a:spcPct val="0"/>
              </a:spcAft>
              <a:buClrTx/>
              <a:buSzTx/>
              <a:buFontTx/>
              <a:buNone/>
              <a:tabLst>
                <a:tab pos="393700" algn="l"/>
              </a:tabLst>
            </a:pPr>
            <a:r>
              <a:rPr kumimoji="0" lang="pl-PL" sz="1600" b="0" i="0" u="none" strike="noStrike" cap="none" normalizeH="0" baseline="0" dirty="0" smtClean="0">
                <a:ln>
                  <a:noFill/>
                </a:ln>
                <a:solidFill>
                  <a:schemeClr val="tx1"/>
                </a:solidFill>
                <a:effectLst/>
                <a:latin typeface="Arial" pitchFamily="34" charset="0"/>
                <a:ea typeface="Times New Roman" pitchFamily="18" charset="0"/>
              </a:rPr>
              <a:t>Również jest bardzo ważne ustawienie krawędzi tnącej noża. Jeżeli przez wierzchołek noża poprowadzimy płaszczyznę równoległą do płaszczyzny podstawowej, to mogą zachodzić 3 wypadki:</a:t>
            </a:r>
            <a:endParaRPr kumimoji="0" lang="pl-PL" sz="1600" b="0" i="0" u="none" strike="noStrike" cap="none" normalizeH="0" baseline="0" dirty="0" smtClean="0">
              <a:ln>
                <a:noFill/>
              </a:ln>
              <a:solidFill>
                <a:schemeClr val="tx1"/>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arenR"/>
              <a:tabLst>
                <a:tab pos="393700" algn="l"/>
              </a:tabLst>
            </a:pPr>
            <a:r>
              <a:rPr kumimoji="0" lang="pl-PL" sz="1600" b="0" i="0" u="none" strike="noStrike" cap="none" normalizeH="0" baseline="0" dirty="0" smtClean="0">
                <a:ln>
                  <a:noFill/>
                </a:ln>
                <a:solidFill>
                  <a:schemeClr val="tx1"/>
                </a:solidFill>
                <a:effectLst/>
                <a:latin typeface="Arial" pitchFamily="34" charset="0"/>
                <a:ea typeface="Times New Roman" pitchFamily="18" charset="0"/>
              </a:rPr>
              <a:t>kąt pochylenia λ głównej krawędzi tnącej jest dodatni, gdy wierzchołek noża jest najniższym punktem krawędzi tnącej,</a:t>
            </a:r>
            <a:endParaRPr kumimoji="0" lang="pl-PL" sz="1600" b="0" i="0" u="none" strike="noStrike" cap="none" normalizeH="0" baseline="0" dirty="0" smtClean="0">
              <a:ln>
                <a:noFill/>
              </a:ln>
              <a:solidFill>
                <a:schemeClr val="tx1"/>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arenR"/>
              <a:tabLst>
                <a:tab pos="393700" algn="l"/>
              </a:tabLst>
            </a:pPr>
            <a:r>
              <a:rPr kumimoji="0" lang="pl-PL" sz="1600" b="0" i="0" u="none" strike="noStrike" cap="none" normalizeH="0" baseline="0" dirty="0" smtClean="0">
                <a:ln>
                  <a:noFill/>
                </a:ln>
                <a:solidFill>
                  <a:schemeClr val="tx1"/>
                </a:solidFill>
                <a:effectLst/>
                <a:latin typeface="Arial" pitchFamily="34" charset="0"/>
                <a:ea typeface="Times New Roman" pitchFamily="18" charset="0"/>
              </a:rPr>
              <a:t>jeżeli cala krawędź tnąca układa się na płaszczyźnie, to kąt pochylenia λ głównej krawędzi tnącej jest zerowy, lub </a:t>
            </a:r>
            <a:endParaRPr kumimoji="0" lang="pl-PL" sz="1600" b="0" i="0" u="none" strike="noStrike" cap="none" normalizeH="0" baseline="0" dirty="0" smtClean="0">
              <a:ln>
                <a:noFill/>
              </a:ln>
              <a:solidFill>
                <a:schemeClr val="tx1"/>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arenR"/>
              <a:tabLst>
                <a:tab pos="393700" algn="l"/>
              </a:tabLst>
            </a:pPr>
            <a:r>
              <a:rPr kumimoji="0" lang="pl-PL" sz="1600" b="0" i="0" u="none" strike="noStrike" cap="none" normalizeH="0" baseline="0" dirty="0" smtClean="0">
                <a:ln>
                  <a:noFill/>
                </a:ln>
                <a:solidFill>
                  <a:schemeClr val="tx1"/>
                </a:solidFill>
                <a:effectLst/>
                <a:latin typeface="Arial" pitchFamily="34" charset="0"/>
                <a:ea typeface="Times New Roman" pitchFamily="18" charset="0"/>
              </a:rPr>
              <a:t> jeżeli wierzchołek noża jest najwyższym punktem krawędzi tnącej to kąt pochylenia λ głównej krawędzi tnącej jest ujemny (rys. 26). Kąt </a:t>
            </a:r>
            <a:r>
              <a:rPr kumimoji="0" lang="el-GR" sz="1600" b="0" i="1" u="none" strike="noStrike" cap="none" normalizeH="0" baseline="0" dirty="0" smtClean="0">
                <a:ln>
                  <a:noFill/>
                </a:ln>
                <a:solidFill>
                  <a:schemeClr val="tx1"/>
                </a:solidFill>
                <a:effectLst/>
                <a:latin typeface="Arial" pitchFamily="34" charset="0"/>
                <a:ea typeface="Times New Roman" pitchFamily="18" charset="0"/>
              </a:rPr>
              <a:t>λ</a:t>
            </a:r>
            <a:r>
              <a:rPr kumimoji="0" lang="pl-PL" sz="1600" b="0" i="1" u="none" strike="noStrike" cap="none" normalizeH="0" baseline="0" dirty="0" smtClean="0">
                <a:ln>
                  <a:noFill/>
                </a:ln>
                <a:solidFill>
                  <a:schemeClr val="tx1"/>
                </a:solidFill>
                <a:effectLst/>
                <a:latin typeface="Arial" pitchFamily="34" charset="0"/>
                <a:ea typeface="Times New Roman" pitchFamily="18" charset="0"/>
              </a:rPr>
              <a:t> </a:t>
            </a:r>
            <a:r>
              <a:rPr kumimoji="0" lang="pl-PL" sz="1600" b="0" i="0" u="none" strike="noStrike" cap="none" normalizeH="0" baseline="0" dirty="0" smtClean="0">
                <a:ln>
                  <a:noFill/>
                </a:ln>
                <a:solidFill>
                  <a:schemeClr val="tx1"/>
                </a:solidFill>
                <a:effectLst/>
                <a:latin typeface="Arial" pitchFamily="34" charset="0"/>
                <a:ea typeface="Times New Roman" pitchFamily="18" charset="0"/>
              </a:rPr>
              <a:t>ma wpływ na kierunek spływania wióra.</a:t>
            </a:r>
            <a:endParaRPr kumimoji="0" lang="pl-PL" sz="1600" b="0" i="0" u="none" strike="noStrike" cap="none" normalizeH="0" baseline="0" dirty="0" smtClean="0">
              <a:ln>
                <a:noFill/>
              </a:ln>
              <a:solidFill>
                <a:schemeClr val="tx1"/>
              </a:solidFill>
              <a:effectLst/>
              <a:latin typeface="Arial" pitchFamily="34" charset="0"/>
            </a:endParaRPr>
          </a:p>
        </p:txBody>
      </p:sp>
      <p:pic>
        <p:nvPicPr>
          <p:cNvPr id="4" name="Obraz 3"/>
          <p:cNvPicPr/>
          <p:nvPr/>
        </p:nvPicPr>
        <p:blipFill>
          <a:blip r:embed="rId2" cstate="print">
            <a:lum bright="-58000" contrast="88000"/>
          </a:blip>
          <a:srcRect/>
          <a:stretch>
            <a:fillRect/>
          </a:stretch>
        </p:blipFill>
        <p:spPr bwMode="auto">
          <a:xfrm>
            <a:off x="755576" y="2895600"/>
            <a:ext cx="7560840" cy="2693640"/>
          </a:xfrm>
          <a:prstGeom prst="rect">
            <a:avLst/>
          </a:prstGeom>
          <a:noFill/>
          <a:ln w="9525">
            <a:noFill/>
            <a:miter lim="800000"/>
            <a:headEnd/>
            <a:tailEnd/>
          </a:ln>
        </p:spPr>
      </p:pic>
      <p:sp>
        <p:nvSpPr>
          <p:cNvPr id="5" name="Prostokąt 4"/>
          <p:cNvSpPr/>
          <p:nvPr/>
        </p:nvSpPr>
        <p:spPr>
          <a:xfrm>
            <a:off x="467544" y="5949280"/>
            <a:ext cx="8280920" cy="338554"/>
          </a:xfrm>
          <a:prstGeom prst="rect">
            <a:avLst/>
          </a:prstGeom>
        </p:spPr>
        <p:txBody>
          <a:bodyPr wrap="square">
            <a:spAutoFit/>
          </a:bodyPr>
          <a:lstStyle/>
          <a:p>
            <a:r>
              <a:rPr lang="pl-PL" sz="1600" dirty="0" smtClean="0"/>
              <a:t>Rys.   26.   Kąt   pochylenia   głównej   krawędzi   tnącej: a — dodatni, b — zerowy, c — ujemny</a:t>
            </a:r>
            <a:endParaRPr lang="pl-PL"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51520" y="332656"/>
            <a:ext cx="8712968" cy="2308324"/>
          </a:xfrm>
          <a:prstGeom prst="rect">
            <a:avLst/>
          </a:prstGeom>
        </p:spPr>
        <p:txBody>
          <a:bodyPr wrap="square">
            <a:spAutoFit/>
          </a:bodyPr>
          <a:lstStyle/>
          <a:p>
            <a:r>
              <a:rPr lang="pl-PL" dirty="0" smtClean="0"/>
              <a:t>Między wrzeciennikiem a konikiem mieści się suport </a:t>
            </a:r>
            <a:r>
              <a:rPr lang="pl-PL" i="1" dirty="0" smtClean="0"/>
              <a:t>4. </a:t>
            </a:r>
            <a:r>
              <a:rPr lang="pl-PL" dirty="0" smtClean="0"/>
              <a:t>Suport podtrzymuje nóż zamocowany w imaku narzędziowym </a:t>
            </a:r>
            <a:r>
              <a:rPr lang="pl-PL" i="1" dirty="0" smtClean="0"/>
              <a:t>10. </a:t>
            </a:r>
            <a:r>
              <a:rPr lang="pl-PL" dirty="0" smtClean="0"/>
              <a:t>Suport jest ustawiony na prowadnicach suportowych łoża. Na poziomej powierzchni łoża tokarki są dwie prowadnice wewnętrzne, po których może się przesuwać konik, i dwie prowadnice zewnętrzne, po których przesuwa się suport. Suport, podtrzymując nóż zamocowany w imaku, może go przesuwać wzdłuż lub w poprzek łoża tokarki, albo skośnie. Napęd suportu może być mechaniczny, tzn. za pomocą mechanizmów posuwowych, lub ręczny za pomocą korbek.</a:t>
            </a:r>
          </a:p>
          <a:p>
            <a:endParaRPr lang="pl-PL" dirty="0"/>
          </a:p>
        </p:txBody>
      </p:sp>
      <p:pic>
        <p:nvPicPr>
          <p:cNvPr id="4" name="Obraz 3"/>
          <p:cNvPicPr/>
          <p:nvPr/>
        </p:nvPicPr>
        <p:blipFill>
          <a:blip r:embed="rId2" cstate="print">
            <a:lum bright="-5000" contrast="50000"/>
          </a:blip>
          <a:srcRect l="8194" t="2481" r="6452"/>
          <a:stretch>
            <a:fillRect/>
          </a:stretch>
        </p:blipFill>
        <p:spPr bwMode="auto">
          <a:xfrm>
            <a:off x="467544" y="2780928"/>
            <a:ext cx="8352928" cy="3251051"/>
          </a:xfrm>
          <a:prstGeom prst="rect">
            <a:avLst/>
          </a:prstGeom>
          <a:noFill/>
          <a:ln w="9525">
            <a:noFill/>
            <a:miter lim="800000"/>
            <a:headEnd/>
            <a:tailEnd/>
          </a:ln>
        </p:spPr>
      </p:pic>
      <p:sp>
        <p:nvSpPr>
          <p:cNvPr id="5" name="pole tekstowe 4"/>
          <p:cNvSpPr txBox="1"/>
          <p:nvPr/>
        </p:nvSpPr>
        <p:spPr>
          <a:xfrm>
            <a:off x="6516216" y="2780928"/>
            <a:ext cx="288032" cy="276999"/>
          </a:xfrm>
          <a:prstGeom prst="rect">
            <a:avLst/>
          </a:prstGeom>
          <a:solidFill>
            <a:schemeClr val="accent2"/>
          </a:solidFill>
        </p:spPr>
        <p:txBody>
          <a:bodyPr wrap="square" rtlCol="0">
            <a:spAutoFit/>
          </a:bodyPr>
          <a:lstStyle/>
          <a:p>
            <a:r>
              <a:rPr lang="pl-PL" sz="1200" dirty="0" smtClean="0"/>
              <a:t>4</a:t>
            </a:r>
            <a:endParaRPr lang="pl-PL" sz="1200" dirty="0"/>
          </a:p>
        </p:txBody>
      </p:sp>
      <p:sp>
        <p:nvSpPr>
          <p:cNvPr id="6" name="pole tekstowe 5"/>
          <p:cNvSpPr txBox="1"/>
          <p:nvPr/>
        </p:nvSpPr>
        <p:spPr>
          <a:xfrm>
            <a:off x="5364088" y="2780928"/>
            <a:ext cx="360040" cy="276999"/>
          </a:xfrm>
          <a:prstGeom prst="rect">
            <a:avLst/>
          </a:prstGeom>
          <a:solidFill>
            <a:schemeClr val="accent2"/>
          </a:solidFill>
        </p:spPr>
        <p:txBody>
          <a:bodyPr wrap="square" rtlCol="0">
            <a:spAutoFit/>
          </a:bodyPr>
          <a:lstStyle/>
          <a:p>
            <a:r>
              <a:rPr lang="pl-PL" sz="1200" dirty="0" smtClean="0"/>
              <a:t>10</a:t>
            </a:r>
            <a:endParaRPr lang="pl-PL" sz="1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23528" y="188640"/>
            <a:ext cx="8640960" cy="1200329"/>
          </a:xfrm>
          <a:prstGeom prst="rect">
            <a:avLst/>
          </a:prstGeom>
        </p:spPr>
        <p:txBody>
          <a:bodyPr wrap="square">
            <a:spAutoFit/>
          </a:bodyPr>
          <a:lstStyle/>
          <a:p>
            <a:r>
              <a:rPr lang="pl-PL" dirty="0" smtClean="0"/>
              <a:t>Podczas toczenia ważne jest ustawienie noża, gdyż od tego za­leżne są kąty noża, prawidłowa i wydajna praca skrawania oraz zapotrzebowanie energii do toczenia.</a:t>
            </a:r>
          </a:p>
          <a:p>
            <a:r>
              <a:rPr lang="pl-PL" dirty="0" smtClean="0"/>
              <a:t>Nóż można ustawić tak, że jego wierzchołek będzie się znajdował na wysokości kłów tokarki albo też powyżej lub poniżej osi kłów (rys. 27).</a:t>
            </a:r>
            <a:endParaRPr lang="pl-PL" dirty="0"/>
          </a:p>
        </p:txBody>
      </p:sp>
      <p:pic>
        <p:nvPicPr>
          <p:cNvPr id="3" name="Obraz 2"/>
          <p:cNvPicPr/>
          <p:nvPr/>
        </p:nvPicPr>
        <p:blipFill>
          <a:blip r:embed="rId2" cstate="print">
            <a:lum bright="-52000" contrast="86000"/>
          </a:blip>
          <a:srcRect/>
          <a:stretch>
            <a:fillRect/>
          </a:stretch>
        </p:blipFill>
        <p:spPr bwMode="auto">
          <a:xfrm>
            <a:off x="179512" y="2276872"/>
            <a:ext cx="8640960" cy="2592288"/>
          </a:xfrm>
          <a:prstGeom prst="rect">
            <a:avLst/>
          </a:prstGeom>
          <a:noFill/>
          <a:ln w="9525">
            <a:noFill/>
            <a:miter lim="800000"/>
            <a:headEnd/>
            <a:tailEnd/>
          </a:ln>
        </p:spPr>
      </p:pic>
      <p:sp>
        <p:nvSpPr>
          <p:cNvPr id="4" name="Prostokąt 3"/>
          <p:cNvSpPr/>
          <p:nvPr/>
        </p:nvSpPr>
        <p:spPr>
          <a:xfrm>
            <a:off x="611560" y="1484784"/>
            <a:ext cx="6480720" cy="369332"/>
          </a:xfrm>
          <a:prstGeom prst="rect">
            <a:avLst/>
          </a:prstGeom>
        </p:spPr>
        <p:txBody>
          <a:bodyPr wrap="square">
            <a:spAutoFit/>
          </a:bodyPr>
          <a:lstStyle/>
          <a:p>
            <a:r>
              <a:rPr lang="pl-PL" b="1" dirty="0" smtClean="0"/>
              <a:t>a)                                           </a:t>
            </a:r>
            <a:r>
              <a:rPr lang="pl-PL" b="1" i="1" dirty="0" smtClean="0"/>
              <a:t>b)	                                                            c)</a:t>
            </a:r>
            <a:endParaRPr lang="pl-PL" dirty="0"/>
          </a:p>
        </p:txBody>
      </p:sp>
      <p:sp>
        <p:nvSpPr>
          <p:cNvPr id="6" name="Prostokąt 5"/>
          <p:cNvSpPr/>
          <p:nvPr/>
        </p:nvSpPr>
        <p:spPr>
          <a:xfrm>
            <a:off x="395536" y="6165304"/>
            <a:ext cx="8352928" cy="369332"/>
          </a:xfrm>
          <a:prstGeom prst="rect">
            <a:avLst/>
          </a:prstGeom>
        </p:spPr>
        <p:txBody>
          <a:bodyPr wrap="square">
            <a:spAutoFit/>
          </a:bodyPr>
          <a:lstStyle/>
          <a:p>
            <a:r>
              <a:rPr lang="pl-PL" dirty="0" smtClean="0"/>
              <a:t>Rys. 27. Zależność wartości ostrza od ustawienia wierzchołka noża do toczenia</a:t>
            </a:r>
            <a:endParaRPr lang="pl-PL"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15008" y="116632"/>
            <a:ext cx="8928992" cy="1200329"/>
          </a:xfrm>
          <a:prstGeom prst="rect">
            <a:avLst/>
          </a:prstGeom>
        </p:spPr>
        <p:txBody>
          <a:bodyPr wrap="square">
            <a:spAutoFit/>
          </a:bodyPr>
          <a:lstStyle/>
          <a:p>
            <a:r>
              <a:rPr lang="pl-PL" dirty="0" smtClean="0"/>
              <a:t>Z określeń dotyczących kątów noża, z którym muśmy się zapoznali, wynika, że tylko </a:t>
            </a:r>
            <a:r>
              <a:rPr lang="pl-PL" i="1" dirty="0" smtClean="0"/>
              <a:t>kąt ostrza </a:t>
            </a:r>
            <a:r>
              <a:rPr lang="pl-PL" dirty="0" smtClean="0"/>
              <a:t>β w danym nożu jest kątem niezmiennym. Inne kąty są zależne od ustawienia. W przypadku ustawienia wierzchołka noża na wysokości osi kłów kąt przyłożenia a i kąt natarcia Y będą najwygodniejsze, gdyż one przy takim położeniu zostały ustalone (rys. 27 a). </a:t>
            </a:r>
            <a:endParaRPr lang="pl-PL" dirty="0"/>
          </a:p>
        </p:txBody>
      </p:sp>
      <p:pic>
        <p:nvPicPr>
          <p:cNvPr id="4" name="Obraz 3"/>
          <p:cNvPicPr/>
          <p:nvPr/>
        </p:nvPicPr>
        <p:blipFill>
          <a:blip r:embed="rId2" cstate="print">
            <a:lum bright="-35000" contrast="66000"/>
          </a:blip>
          <a:srcRect r="72126"/>
          <a:stretch>
            <a:fillRect/>
          </a:stretch>
        </p:blipFill>
        <p:spPr bwMode="auto">
          <a:xfrm>
            <a:off x="2619375" y="1556792"/>
            <a:ext cx="4472905" cy="4248472"/>
          </a:xfrm>
          <a:prstGeom prst="rect">
            <a:avLst/>
          </a:prstGeom>
          <a:noFill/>
          <a:ln w="9525">
            <a:noFill/>
            <a:miter lim="800000"/>
            <a:headEnd/>
            <a:tailEnd/>
          </a:ln>
        </p:spPr>
      </p:pic>
      <p:sp>
        <p:nvSpPr>
          <p:cNvPr id="5" name="Prostokąt 4"/>
          <p:cNvSpPr/>
          <p:nvPr/>
        </p:nvSpPr>
        <p:spPr>
          <a:xfrm>
            <a:off x="3635896" y="6165304"/>
            <a:ext cx="1005981" cy="369332"/>
          </a:xfrm>
          <a:prstGeom prst="rect">
            <a:avLst/>
          </a:prstGeom>
        </p:spPr>
        <p:txBody>
          <a:bodyPr wrap="none">
            <a:spAutoFit/>
          </a:bodyPr>
          <a:lstStyle/>
          <a:p>
            <a:r>
              <a:rPr lang="pl-PL" dirty="0" smtClean="0"/>
              <a:t>Rys. 27 a</a:t>
            </a:r>
            <a:endParaRPr lang="pl-PL"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179512" y="116632"/>
            <a:ext cx="8820472"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04788" algn="just"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pitchFamily="34" charset="0"/>
                <a:ea typeface="Times New Roman" pitchFamily="18" charset="0"/>
              </a:rPr>
              <a:t>W przypadku ustawienia noża powyżej osi tokarki (rys. 27 b) kąt przyłożenia </a:t>
            </a:r>
            <a:r>
              <a:rPr kumimoji="0" lang="pl-PL" sz="1600" b="0" i="1" u="none" strike="noStrike" cap="none" normalizeH="0" baseline="0" dirty="0" smtClean="0">
                <a:ln>
                  <a:noFill/>
                </a:ln>
                <a:solidFill>
                  <a:schemeClr val="tx1"/>
                </a:solidFill>
                <a:effectLst/>
                <a:latin typeface="Arial" pitchFamily="34" charset="0"/>
                <a:ea typeface="Times New Roman" pitchFamily="18" charset="0"/>
              </a:rPr>
              <a:t>a </a:t>
            </a:r>
            <a:r>
              <a:rPr kumimoji="0" lang="pl-PL" sz="1600" b="0" i="0" u="none" strike="noStrike" cap="none" normalizeH="0" baseline="0" dirty="0" smtClean="0">
                <a:ln>
                  <a:noFill/>
                </a:ln>
                <a:solidFill>
                  <a:schemeClr val="tx1"/>
                </a:solidFill>
                <a:effectLst/>
                <a:latin typeface="Arial" pitchFamily="34" charset="0"/>
                <a:ea typeface="Times New Roman" pitchFamily="18" charset="0"/>
              </a:rPr>
              <a:t>stanie się mniejszy i to tym mniejszy, im wyżej nóż zostanie ustawiony, a w pewnym położeniu kąt przyłożenia </a:t>
            </a:r>
            <a:r>
              <a:rPr kumimoji="0" lang="pl-PL" sz="1600" b="0" i="1" u="none" strike="noStrike" cap="none" normalizeH="0" baseline="0" dirty="0" smtClean="0">
                <a:ln>
                  <a:noFill/>
                </a:ln>
                <a:solidFill>
                  <a:schemeClr val="tx1"/>
                </a:solidFill>
                <a:effectLst/>
                <a:latin typeface="Arial" pitchFamily="34" charset="0"/>
                <a:ea typeface="Times New Roman" pitchFamily="18" charset="0"/>
              </a:rPr>
              <a:t>a </a:t>
            </a:r>
            <a:r>
              <a:rPr kumimoji="0" lang="pl-PL" sz="1600" b="0" i="0" u="none" strike="noStrike" cap="none" normalizeH="0" baseline="0" dirty="0" smtClean="0">
                <a:ln>
                  <a:noFill/>
                </a:ln>
                <a:solidFill>
                  <a:schemeClr val="tx1"/>
                </a:solidFill>
                <a:effectLst/>
                <a:latin typeface="Arial" pitchFamily="34" charset="0"/>
                <a:ea typeface="Times New Roman" pitchFamily="18" charset="0"/>
              </a:rPr>
              <a:t>stanie się równy zeru. Dalsze podnoszenie noża spowoduje odsuwanie wierzchołka noża od powierzchni obrabianej i tarcie powierzchni przyłożenia po powierzchni obrobionej (gdy α &lt; 0). Kąt natarcia γ będzie w razie podnoszenia noża wzrastał o tyle, o ile zmaleje kąt przyłożenia, bo istnieje zależność α + β + γ = 90°. Zrozumiałe jest, że przy dużym kącie natarcia γ łatwość skrawania będzie duża, a moc skrawania mała, ale nóż wyginany od nacisku wióra będzie się wahał koło punktu podparcia 0 (rys. 27 b) i wgłębiał w materiał, co może niekiedy spowodować złamanie noża, a zawsze szybsze jego zużycie. Wprost </a:t>
            </a:r>
            <a:r>
              <a:rPr kumimoji="0" lang="pl-PL" sz="1600" b="0" i="0" u="none" strike="noStrike" cap="none" normalizeH="0" baseline="0" dirty="0" err="1" smtClean="0">
                <a:ln>
                  <a:noFill/>
                </a:ln>
                <a:solidFill>
                  <a:schemeClr val="tx1"/>
                </a:solidFill>
                <a:effectLst/>
                <a:latin typeface="Arial" pitchFamily="34" charset="0"/>
                <a:ea typeface="Times New Roman" pitchFamily="18" charset="0"/>
              </a:rPr>
              <a:t>przciwne</a:t>
            </a:r>
            <a:r>
              <a:rPr kumimoji="0" lang="pl-PL" sz="1600" b="0" i="0" u="none" strike="noStrike" cap="none" normalizeH="0" baseline="0" dirty="0" smtClean="0">
                <a:ln>
                  <a:noFill/>
                </a:ln>
                <a:solidFill>
                  <a:schemeClr val="tx1"/>
                </a:solidFill>
                <a:effectLst/>
                <a:latin typeface="Arial" pitchFamily="34" charset="0"/>
                <a:ea typeface="Times New Roman" pitchFamily="18" charset="0"/>
              </a:rPr>
              <a:t> zjawisko zaobserwujemy, jeżeli ustawimy nóż poniżej osi tokarki (rys. 27 c). Kąt przyłożenia a w miarę opuszczania noża będzie wzrastał, a kąt natarcia γ o tyleż zmaleje. Spowoduje to cięższą obróbkę (większe zużycie mocy).</a:t>
            </a:r>
            <a:endParaRPr kumimoji="0" lang="pl-PL" sz="1600" b="0" i="0" u="none" strike="noStrike" cap="none" normalizeH="0" baseline="0" dirty="0" smtClean="0">
              <a:ln>
                <a:noFill/>
              </a:ln>
              <a:solidFill>
                <a:schemeClr val="tx1"/>
              </a:solidFill>
              <a:effectLst/>
              <a:latin typeface="Arial" pitchFamily="34" charset="0"/>
            </a:endParaRPr>
          </a:p>
        </p:txBody>
      </p:sp>
      <p:pic>
        <p:nvPicPr>
          <p:cNvPr id="5" name="Obraz 4"/>
          <p:cNvPicPr/>
          <p:nvPr/>
        </p:nvPicPr>
        <p:blipFill>
          <a:blip r:embed="rId2" cstate="print"/>
          <a:srcRect l="23970"/>
          <a:stretch>
            <a:fillRect/>
          </a:stretch>
        </p:blipFill>
        <p:spPr bwMode="auto">
          <a:xfrm>
            <a:off x="827584" y="3645024"/>
            <a:ext cx="6696744" cy="3096344"/>
          </a:xfrm>
          <a:prstGeom prst="rect">
            <a:avLst/>
          </a:prstGeom>
          <a:noFill/>
          <a:ln w="9525">
            <a:noFill/>
            <a:miter lim="800000"/>
            <a:headEnd/>
            <a:tailEnd/>
          </a:ln>
        </p:spPr>
      </p:pic>
      <p:sp>
        <p:nvSpPr>
          <p:cNvPr id="6" name="Prostokąt 5"/>
          <p:cNvSpPr/>
          <p:nvPr/>
        </p:nvSpPr>
        <p:spPr>
          <a:xfrm>
            <a:off x="4139952" y="6488668"/>
            <a:ext cx="789575" cy="369332"/>
          </a:xfrm>
          <a:prstGeom prst="rect">
            <a:avLst/>
          </a:prstGeom>
        </p:spPr>
        <p:txBody>
          <a:bodyPr wrap="none">
            <a:spAutoFit/>
          </a:bodyPr>
          <a:lstStyle/>
          <a:p>
            <a:r>
              <a:rPr lang="pl-PL" dirty="0" smtClean="0"/>
              <a:t>Rys.27</a:t>
            </a:r>
            <a:endParaRPr lang="pl-PL" dirty="0"/>
          </a:p>
        </p:txBody>
      </p:sp>
      <p:sp>
        <p:nvSpPr>
          <p:cNvPr id="7" name="pole tekstowe 6"/>
          <p:cNvSpPr txBox="1"/>
          <p:nvPr/>
        </p:nvSpPr>
        <p:spPr>
          <a:xfrm>
            <a:off x="899592" y="3212976"/>
            <a:ext cx="432048" cy="369332"/>
          </a:xfrm>
          <a:prstGeom prst="rect">
            <a:avLst/>
          </a:prstGeom>
          <a:noFill/>
        </p:spPr>
        <p:txBody>
          <a:bodyPr wrap="square" rtlCol="0">
            <a:spAutoFit/>
          </a:bodyPr>
          <a:lstStyle/>
          <a:p>
            <a:r>
              <a:rPr lang="pl-PL" dirty="0" smtClean="0"/>
              <a:t>b)</a:t>
            </a:r>
            <a:endParaRPr lang="pl-PL" dirty="0"/>
          </a:p>
        </p:txBody>
      </p:sp>
      <p:sp>
        <p:nvSpPr>
          <p:cNvPr id="8" name="pole tekstowe 7"/>
          <p:cNvSpPr txBox="1"/>
          <p:nvPr/>
        </p:nvSpPr>
        <p:spPr>
          <a:xfrm>
            <a:off x="5076056" y="3068960"/>
            <a:ext cx="432048" cy="369332"/>
          </a:xfrm>
          <a:prstGeom prst="rect">
            <a:avLst/>
          </a:prstGeom>
          <a:noFill/>
        </p:spPr>
        <p:txBody>
          <a:bodyPr wrap="square" rtlCol="0">
            <a:spAutoFit/>
          </a:bodyPr>
          <a:lstStyle/>
          <a:p>
            <a:r>
              <a:rPr lang="pl-PL" dirty="0" smtClean="0"/>
              <a:t>c)</a:t>
            </a:r>
            <a:endParaRPr lang="pl-PL"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79512" y="404664"/>
            <a:ext cx="8712968" cy="923330"/>
          </a:xfrm>
          <a:prstGeom prst="rect">
            <a:avLst/>
          </a:prstGeom>
        </p:spPr>
        <p:txBody>
          <a:bodyPr wrap="square">
            <a:spAutoFit/>
          </a:bodyPr>
          <a:lstStyle/>
          <a:p>
            <a:r>
              <a:rPr lang="pl-PL" dirty="0" smtClean="0"/>
              <a:t>Podobne zjawisko zaobserwujemy przy wytaczaniu otworów, lecz w kierunku odwrotnym. Ustawienie noża na wysokości osi kłów jest najodpowiedniejsze, bo wówczas główne kąty noża mają najwłaściwszą wartość (rys. 28 </a:t>
            </a:r>
            <a:r>
              <a:rPr lang="pl-PL" i="1" dirty="0" smtClean="0"/>
              <a:t>a). </a:t>
            </a:r>
            <a:endParaRPr lang="pl-PL" dirty="0"/>
          </a:p>
        </p:txBody>
      </p:sp>
      <p:pic>
        <p:nvPicPr>
          <p:cNvPr id="4" name="Obraz 3"/>
          <p:cNvPicPr/>
          <p:nvPr/>
        </p:nvPicPr>
        <p:blipFill>
          <a:blip r:embed="rId2" cstate="print"/>
          <a:srcRect/>
          <a:stretch>
            <a:fillRect/>
          </a:stretch>
        </p:blipFill>
        <p:spPr bwMode="auto">
          <a:xfrm>
            <a:off x="467544" y="1340768"/>
            <a:ext cx="8064896" cy="4608512"/>
          </a:xfrm>
          <a:prstGeom prst="rect">
            <a:avLst/>
          </a:prstGeom>
          <a:noFill/>
          <a:ln w="9525">
            <a:noFill/>
            <a:miter lim="800000"/>
            <a:headEnd/>
            <a:tailEnd/>
          </a:ln>
        </p:spPr>
      </p:pic>
      <p:sp>
        <p:nvSpPr>
          <p:cNvPr id="60417" name="Rectangle 1"/>
          <p:cNvSpPr>
            <a:spLocks noChangeArrowheads="1"/>
          </p:cNvSpPr>
          <p:nvPr/>
        </p:nvSpPr>
        <p:spPr bwMode="auto">
          <a:xfrm>
            <a:off x="467544" y="6165304"/>
            <a:ext cx="7417800"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Arial" pitchFamily="34" charset="0"/>
                <a:ea typeface="Times New Roman" pitchFamily="18" charset="0"/>
              </a:rPr>
              <a:t>Rys.  28. Wartości kątów ostrza od ustawienia wierzchołka noża do wytaczania</a:t>
            </a:r>
            <a:endParaRPr kumimoji="0" lang="pl-PL" sz="16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51520" y="188640"/>
            <a:ext cx="8640960" cy="2308324"/>
          </a:xfrm>
          <a:prstGeom prst="rect">
            <a:avLst/>
          </a:prstGeom>
        </p:spPr>
        <p:txBody>
          <a:bodyPr wrap="square">
            <a:spAutoFit/>
          </a:bodyPr>
          <a:lstStyle/>
          <a:p>
            <a:r>
              <a:rPr lang="pl-PL" dirty="0" smtClean="0"/>
              <a:t>Ustawienie wierzchołka noża powyżej osi kłów (rys. 28 b) spowoduje, że kąt natarcia y zmaleje, a o tyleż wzrośnie kąt przyłożenia α. Opór skrawania wzrośnie. Jeżeli nóż zostanie opuszczony tak, że jego wierzchołek znajdzie się poniżej osi kłów (rys. 28 c), to kąt natarcia wzrośnie, a o tyleż zmaleje kąt przyłożenia α. Opór skrawania się zmniejszy. Ustawienie takie jednak jest niebezpieczne dla gładkości obrabianej powierzchni, bo nóż, drgając, będzie się wgłębiał w materiał obrabiany i na powierzchni pozostawiał nierówności, a nawet wobec wklęsłości powierzchni obrabianej drgający nóż może zaczepiać dolną częścią o powierzchnię i niszczyć jej gładkość. Jest on przy tym narażony na złamanie.</a:t>
            </a:r>
            <a:endParaRPr lang="pl-PL" dirty="0"/>
          </a:p>
        </p:txBody>
      </p:sp>
      <p:pic>
        <p:nvPicPr>
          <p:cNvPr id="4" name="Obraz 3"/>
          <p:cNvPicPr/>
          <p:nvPr/>
        </p:nvPicPr>
        <p:blipFill>
          <a:blip r:embed="rId3" cstate="print"/>
          <a:srcRect/>
          <a:stretch>
            <a:fillRect/>
          </a:stretch>
        </p:blipFill>
        <p:spPr bwMode="auto">
          <a:xfrm>
            <a:off x="395536" y="2564904"/>
            <a:ext cx="8352928" cy="3672408"/>
          </a:xfrm>
          <a:prstGeom prst="rect">
            <a:avLst/>
          </a:prstGeom>
          <a:noFill/>
          <a:ln w="9525">
            <a:noFill/>
            <a:miter lim="800000"/>
            <a:headEnd/>
            <a:tailEnd/>
          </a:ln>
        </p:spPr>
      </p:pic>
      <p:sp>
        <p:nvSpPr>
          <p:cNvPr id="5" name="Prostokąt 4"/>
          <p:cNvSpPr/>
          <p:nvPr/>
        </p:nvSpPr>
        <p:spPr>
          <a:xfrm>
            <a:off x="611560" y="6381328"/>
            <a:ext cx="7344816" cy="369332"/>
          </a:xfrm>
          <a:prstGeom prst="rect">
            <a:avLst/>
          </a:prstGeom>
        </p:spPr>
        <p:txBody>
          <a:bodyPr wrap="square">
            <a:spAutoFit/>
          </a:bodyPr>
          <a:lstStyle/>
          <a:p>
            <a:r>
              <a:rPr lang="pl-PL" dirty="0" smtClean="0"/>
              <a:t>Rys.28 Wartości kątów ostrza od ustawienia wierzchołka noża do wytaczania</a:t>
            </a:r>
            <a:endParaRPr lang="pl-PL"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51520" y="612845"/>
            <a:ext cx="8496944" cy="3231654"/>
          </a:xfrm>
          <a:prstGeom prst="rect">
            <a:avLst/>
          </a:prstGeom>
        </p:spPr>
        <p:txBody>
          <a:bodyPr wrap="square">
            <a:spAutoFit/>
          </a:bodyPr>
          <a:lstStyle/>
          <a:p>
            <a:pPr algn="ctr"/>
            <a:r>
              <a:rPr lang="pl-PL" sz="2400" b="1" dirty="0" smtClean="0">
                <a:solidFill>
                  <a:srgbClr val="FF0000"/>
                </a:solidFill>
              </a:rPr>
              <a:t>Warunki skrawania.</a:t>
            </a:r>
            <a:r>
              <a:rPr lang="pl-PL" sz="2400" dirty="0" smtClean="0">
                <a:solidFill>
                  <a:srgbClr val="FF0000"/>
                </a:solidFill>
              </a:rPr>
              <a:t> </a:t>
            </a:r>
          </a:p>
          <a:p>
            <a:r>
              <a:rPr lang="pl-PL" dirty="0" smtClean="0"/>
              <a:t>Przez warunki skrawania na obrabiarkach rozumiemy warunki, w których odbywa się zdejmowanie warstwy zewnętrznej materiału z przedmiotu obrabianego w celu uzyskania odpowiedniego wymiaru, kształtu i gładkości powierzchni obrabianej. </a:t>
            </a:r>
          </a:p>
          <a:p>
            <a:r>
              <a:rPr lang="pl-PL" dirty="0" smtClean="0"/>
              <a:t>Najważniejsze z warunków skrawania to </a:t>
            </a:r>
            <a:r>
              <a:rPr lang="pl-PL" i="1" dirty="0" smtClean="0">
                <a:solidFill>
                  <a:srgbClr val="FF0000"/>
                </a:solidFill>
              </a:rPr>
              <a:t>szybkość skrawania, głębokość skrawania i posuw</a:t>
            </a:r>
            <a:r>
              <a:rPr lang="pl-PL" i="1" dirty="0" smtClean="0"/>
              <a:t>. </a:t>
            </a:r>
            <a:r>
              <a:rPr lang="pl-PL" dirty="0" smtClean="0"/>
              <a:t>Od tych warunków zależą w dużym stopniu trwałość ostrza narzędzia i koszt przedmiotu obrabianego, jak również wydajność obróbki.</a:t>
            </a:r>
          </a:p>
          <a:p>
            <a:r>
              <a:rPr lang="pl-PL" dirty="0" smtClean="0"/>
              <a:t>Do skrawania przedmiot obrabiany i ostrze narzędzia muszą się wzajemnie przesuwać. Podczas toczenia przedmiot się obraca, dzięki czemu następuje skrawanie, nóż wykonuje ruch posuwowy wzdłuż obrabianej powierzchni, dzięki czemu obróbka trwa bez przerwy aż do zakończenia obróbki określonej powierzchni.</a:t>
            </a:r>
            <a:endParaRPr lang="pl-PL"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251520" y="260648"/>
            <a:ext cx="8640960" cy="83099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01613" algn="l" defTabSz="914400" rtl="0" eaLnBrk="1" fontAlgn="base" latinLnBrk="0" hangingPunct="1">
              <a:lnSpc>
                <a:spcPct val="100000"/>
              </a:lnSpc>
              <a:spcBef>
                <a:spcPct val="0"/>
              </a:spcBef>
              <a:spcAft>
                <a:spcPct val="0"/>
              </a:spcAft>
              <a:buClrTx/>
              <a:buSzTx/>
              <a:buFontTx/>
              <a:buNone/>
              <a:tabLst/>
            </a:pPr>
            <a:r>
              <a:rPr kumimoji="0" lang="pl-PL" sz="1600" b="1" i="1" u="none" strike="noStrike" cap="none" normalizeH="0" baseline="0" dirty="0" smtClean="0">
                <a:ln>
                  <a:noFill/>
                </a:ln>
                <a:solidFill>
                  <a:srgbClr val="7030A0"/>
                </a:solidFill>
                <a:effectLst/>
                <a:latin typeface="Arial" pitchFamily="34" charset="0"/>
                <a:ea typeface="Times New Roman" pitchFamily="18" charset="0"/>
              </a:rPr>
              <a:t>Szybkość skrawania</a:t>
            </a:r>
            <a:r>
              <a:rPr kumimoji="0" lang="pl-PL" sz="1600" b="0" i="0" u="none" strike="noStrike" cap="none" normalizeH="0" baseline="0" dirty="0" smtClean="0">
                <a:ln>
                  <a:noFill/>
                </a:ln>
                <a:solidFill>
                  <a:srgbClr val="7030A0"/>
                </a:solidFill>
                <a:effectLst/>
                <a:latin typeface="Arial" pitchFamily="34" charset="0"/>
                <a:ea typeface="Times New Roman" pitchFamily="18" charset="0"/>
              </a:rPr>
              <a:t>. </a:t>
            </a:r>
            <a:r>
              <a:rPr kumimoji="0" lang="pl-PL" sz="1600" b="0" i="0" u="none" strike="noStrike" cap="none" normalizeH="0" baseline="0" dirty="0" smtClean="0">
                <a:ln>
                  <a:noFill/>
                </a:ln>
                <a:solidFill>
                  <a:schemeClr val="tx1"/>
                </a:solidFill>
                <a:effectLst/>
                <a:latin typeface="Arial" pitchFamily="34" charset="0"/>
                <a:ea typeface="Times New Roman" pitchFamily="18" charset="0"/>
              </a:rPr>
              <a:t>Mamy do obrobienia przedmiot w kształcie walca, którego średnice są w różnych punktach różne (rys. 29). </a:t>
            </a:r>
            <a:endParaRPr kumimoji="0" lang="pl-PL" sz="1600" b="0" i="0" u="none" strike="noStrike" cap="none" normalizeH="0" baseline="0" dirty="0" smtClean="0">
              <a:ln>
                <a:noFill/>
              </a:ln>
              <a:solidFill>
                <a:schemeClr val="tx1"/>
              </a:solidFill>
              <a:effectLst/>
              <a:latin typeface="Arial" pitchFamily="34" charset="0"/>
            </a:endParaRPr>
          </a:p>
          <a:p>
            <a:pPr marL="0" marR="0" lvl="0" indent="201613" algn="l" defTabSz="914400" rtl="0" eaLnBrk="0" fontAlgn="base" latinLnBrk="0" hangingPunct="0">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Arial" pitchFamily="34" charset="0"/>
            </a:endParaRPr>
          </a:p>
        </p:txBody>
      </p:sp>
      <p:pic>
        <p:nvPicPr>
          <p:cNvPr id="3" name="Obraz 2"/>
          <p:cNvPicPr/>
          <p:nvPr/>
        </p:nvPicPr>
        <p:blipFill>
          <a:blip r:embed="rId2" cstate="print"/>
          <a:srcRect/>
          <a:stretch>
            <a:fillRect/>
          </a:stretch>
        </p:blipFill>
        <p:spPr bwMode="auto">
          <a:xfrm>
            <a:off x="467544" y="908720"/>
            <a:ext cx="5256584" cy="3600400"/>
          </a:xfrm>
          <a:prstGeom prst="rect">
            <a:avLst/>
          </a:prstGeom>
          <a:noFill/>
          <a:ln w="9525">
            <a:noFill/>
            <a:miter lim="800000"/>
            <a:headEnd/>
            <a:tailEnd/>
          </a:ln>
        </p:spPr>
      </p:pic>
      <p:sp>
        <p:nvSpPr>
          <p:cNvPr id="614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pitchFamily="34" charset="0"/>
            </a:endParaRPr>
          </a:p>
        </p:txBody>
      </p:sp>
      <p:sp>
        <p:nvSpPr>
          <p:cNvPr id="6" name="Prostokąt 5"/>
          <p:cNvSpPr/>
          <p:nvPr/>
        </p:nvSpPr>
        <p:spPr>
          <a:xfrm>
            <a:off x="5724128" y="2348880"/>
            <a:ext cx="3312368" cy="400110"/>
          </a:xfrm>
          <a:prstGeom prst="rect">
            <a:avLst/>
          </a:prstGeom>
        </p:spPr>
        <p:txBody>
          <a:bodyPr wrap="square">
            <a:spAutoFit/>
          </a:bodyPr>
          <a:lstStyle/>
          <a:p>
            <a:pPr>
              <a:lnSpc>
                <a:spcPts val="910"/>
              </a:lnSpc>
              <a:spcBef>
                <a:spcPts val="600"/>
              </a:spcBef>
            </a:pPr>
            <a:r>
              <a:rPr lang="pl-PL" spc="-35" dirty="0" smtClean="0">
                <a:latin typeface="Times New Roman"/>
                <a:ea typeface="Times New Roman"/>
              </a:rPr>
              <a:t>Rys.    29.   Przykład przedmiotu</a:t>
            </a:r>
          </a:p>
          <a:p>
            <a:pPr>
              <a:lnSpc>
                <a:spcPts val="910"/>
              </a:lnSpc>
              <a:spcBef>
                <a:spcPts val="600"/>
              </a:spcBef>
            </a:pPr>
            <a:r>
              <a:rPr lang="pl-PL" spc="-35" dirty="0" smtClean="0">
                <a:latin typeface="Times New Roman"/>
                <a:ea typeface="Times New Roman"/>
              </a:rPr>
              <a:t>obrabianego o różnych średnicach</a:t>
            </a:r>
            <a:endParaRPr lang="pl-PL" sz="1400" dirty="0">
              <a:latin typeface="Times New Roman"/>
              <a:ea typeface="Times New Roman"/>
            </a:endParaRPr>
          </a:p>
        </p:txBody>
      </p:sp>
      <p:sp>
        <p:nvSpPr>
          <p:cNvPr id="7" name="Prostokąt 6"/>
          <p:cNvSpPr/>
          <p:nvPr/>
        </p:nvSpPr>
        <p:spPr>
          <a:xfrm>
            <a:off x="179512" y="4653136"/>
            <a:ext cx="8784976" cy="2031325"/>
          </a:xfrm>
          <a:prstGeom prst="rect">
            <a:avLst/>
          </a:prstGeom>
        </p:spPr>
        <p:txBody>
          <a:bodyPr wrap="square">
            <a:spAutoFit/>
          </a:bodyPr>
          <a:lstStyle/>
          <a:p>
            <a:r>
              <a:rPr lang="pl-PL" dirty="0" smtClean="0"/>
              <a:t>Dowolne punkty </a:t>
            </a:r>
            <a:r>
              <a:rPr lang="pl-PL" i="1" dirty="0" smtClean="0"/>
              <a:t>A </a:t>
            </a:r>
            <a:r>
              <a:rPr lang="pl-PL" dirty="0" smtClean="0"/>
              <a:t>i </a:t>
            </a:r>
            <a:r>
              <a:rPr lang="pl-PL" i="1" dirty="0" smtClean="0"/>
              <a:t>B </a:t>
            </a:r>
            <a:r>
              <a:rPr lang="pl-PL" dirty="0" smtClean="0"/>
              <a:t>obrane na powierzchni przedmiotu w miejscach, w których średnice walca różnią się między sobą, przebędą w ciągu jednego obrotu przedmiotu drogę równą obwodowi przedmiotu, który w tych punktach będzie różny. Obwód przedmiotu, na którym znajduje się punkt </a:t>
            </a:r>
            <a:r>
              <a:rPr lang="pl-PL" i="1" dirty="0" smtClean="0"/>
              <a:t>A </a:t>
            </a:r>
            <a:r>
              <a:rPr lang="pl-PL" dirty="0" smtClean="0"/>
              <a:t>(rys. 29) wy­niesie π• </a:t>
            </a:r>
            <a:r>
              <a:rPr lang="pl-PL" i="1" dirty="0" smtClean="0"/>
              <a:t>D, </a:t>
            </a:r>
            <a:r>
              <a:rPr lang="pl-PL" dirty="0" smtClean="0"/>
              <a:t>zaś obwód przedmiotu w punkcie </a:t>
            </a:r>
            <a:r>
              <a:rPr lang="pl-PL" i="1" dirty="0" smtClean="0"/>
              <a:t>B </a:t>
            </a:r>
            <a:r>
              <a:rPr lang="pl-PL" dirty="0" smtClean="0"/>
              <a:t>wyniesie π • </a:t>
            </a:r>
            <a:r>
              <a:rPr lang="pl-PL" i="1" dirty="0" smtClean="0"/>
              <a:t>d. </a:t>
            </a:r>
            <a:r>
              <a:rPr lang="pl-PL" dirty="0" smtClean="0"/>
              <a:t>Już z tego widać, że drogi różnych punktów tego samego przedmiotu są różne i zależne od średnic okręgów kół, po których te punkty podczas obrotu przebiegają. Droga będzie tym większa, im większa jest średnica przedmiotu w obrabianym miejscu.</a:t>
            </a:r>
            <a:endParaRPr lang="pl-PL"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1"/>
          <p:cNvSpPr>
            <a:spLocks noChangeArrowheads="1"/>
          </p:cNvSpPr>
          <p:nvPr/>
        </p:nvSpPr>
        <p:spPr bwMode="auto">
          <a:xfrm>
            <a:off x="179512" y="75983"/>
            <a:ext cx="8676456" cy="433965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2563" algn="l" defTabSz="914400" rtl="0" eaLnBrk="1" fontAlgn="base" latinLnBrk="0" hangingPunct="1">
              <a:lnSpc>
                <a:spcPct val="100000"/>
              </a:lnSpc>
              <a:spcBef>
                <a:spcPct val="0"/>
              </a:spcBef>
              <a:spcAft>
                <a:spcPct val="0"/>
              </a:spcAft>
              <a:buClrTx/>
              <a:buSzTx/>
              <a:buFontTx/>
              <a:buNone/>
              <a:tabLst>
                <a:tab pos="393700" algn="l"/>
              </a:tabLst>
            </a:pPr>
            <a:r>
              <a:rPr kumimoji="0" lang="pl-PL" b="0" i="0" u="none" strike="noStrike" cap="none" normalizeH="0" baseline="0" dirty="0" smtClean="0">
                <a:ln>
                  <a:noFill/>
                </a:ln>
                <a:solidFill>
                  <a:schemeClr val="tx1"/>
                </a:solidFill>
                <a:effectLst/>
                <a:latin typeface="Arial" pitchFamily="34" charset="0"/>
                <a:ea typeface="Times New Roman" pitchFamily="18" charset="0"/>
              </a:rPr>
              <a:t>Szybkość skrawania w razie toczenia jest to droga każdego punktu powierzchni obrabianej w ciągu jednej minuty, tzn. że szybkość skrawania </a:t>
            </a:r>
            <a:r>
              <a:rPr kumimoji="0" lang="pl-PL" b="0" i="1" u="none" strike="noStrike" cap="none" normalizeH="0" baseline="0" dirty="0" smtClean="0">
                <a:ln>
                  <a:noFill/>
                </a:ln>
                <a:solidFill>
                  <a:schemeClr val="tx1"/>
                </a:solidFill>
                <a:effectLst/>
                <a:latin typeface="Arial" pitchFamily="34" charset="0"/>
                <a:ea typeface="Times New Roman" pitchFamily="18" charset="0"/>
              </a:rPr>
              <a:t>v </a:t>
            </a:r>
            <a:r>
              <a:rPr kumimoji="0" lang="pl-PL" b="0" i="0" u="none" strike="noStrike" cap="none" normalizeH="0" baseline="0" dirty="0" smtClean="0">
                <a:ln>
                  <a:noFill/>
                </a:ln>
                <a:solidFill>
                  <a:schemeClr val="tx1"/>
                </a:solidFill>
                <a:effectLst/>
                <a:latin typeface="Arial" pitchFamily="34" charset="0"/>
                <a:ea typeface="Times New Roman" pitchFamily="18" charset="0"/>
              </a:rPr>
              <a:t>równa jest prędkości obwodowej na minutę</a:t>
            </a:r>
          </a:p>
          <a:p>
            <a:pPr marL="0" marR="0" lvl="0" indent="182563" algn="l" defTabSz="914400" rtl="0" eaLnBrk="1" fontAlgn="base" latinLnBrk="0" hangingPunct="1">
              <a:lnSpc>
                <a:spcPct val="100000"/>
              </a:lnSpc>
              <a:spcBef>
                <a:spcPct val="0"/>
              </a:spcBef>
              <a:spcAft>
                <a:spcPct val="0"/>
              </a:spcAft>
              <a:buClrTx/>
              <a:buSzTx/>
              <a:buFontTx/>
              <a:buNone/>
              <a:tabLst>
                <a:tab pos="393700" algn="l"/>
              </a:tabLst>
            </a:pPr>
            <a:endParaRPr kumimoji="0" lang="pl-PL" b="0" i="0" u="none" strike="noStrike" cap="none" normalizeH="0" baseline="0" dirty="0" smtClean="0">
              <a:ln>
                <a:noFill/>
              </a:ln>
              <a:solidFill>
                <a:schemeClr val="tx1"/>
              </a:solidFill>
              <a:effectLst/>
              <a:latin typeface="Arial" pitchFamily="34" charset="0"/>
            </a:endParaRPr>
          </a:p>
          <a:p>
            <a:pPr marL="0" marR="0" lvl="0" indent="182563" algn="l" defTabSz="914400" rtl="0" eaLnBrk="0" fontAlgn="base" latinLnBrk="0" hangingPunct="0">
              <a:lnSpc>
                <a:spcPct val="100000"/>
              </a:lnSpc>
              <a:spcBef>
                <a:spcPct val="0"/>
              </a:spcBef>
              <a:spcAft>
                <a:spcPct val="0"/>
              </a:spcAft>
              <a:buClrTx/>
              <a:buSzTx/>
              <a:buFontTx/>
              <a:buNone/>
              <a:tabLst>
                <a:tab pos="393700" algn="l"/>
              </a:tabLst>
            </a:pPr>
            <a:r>
              <a:rPr kumimoji="0" lang="pl-PL" b="0" i="1" u="none" strike="noStrike" cap="none" normalizeH="0" baseline="0" dirty="0" smtClean="0">
                <a:ln>
                  <a:noFill/>
                </a:ln>
                <a:solidFill>
                  <a:schemeClr val="tx1"/>
                </a:solidFill>
                <a:effectLst/>
                <a:latin typeface="Arial" pitchFamily="34" charset="0"/>
                <a:ea typeface="Times New Roman" pitchFamily="18" charset="0"/>
              </a:rPr>
              <a:t>                                      </a:t>
            </a:r>
            <a:r>
              <a:rPr kumimoji="0" lang="pl-PL" sz="2400" b="0" i="1" u="none" strike="noStrike" cap="none" normalizeH="0" baseline="0" dirty="0" smtClean="0">
                <a:ln>
                  <a:noFill/>
                </a:ln>
                <a:solidFill>
                  <a:srgbClr val="FF0000"/>
                </a:solidFill>
                <a:effectLst/>
                <a:latin typeface="Arial" pitchFamily="34" charset="0"/>
                <a:ea typeface="Times New Roman" pitchFamily="18" charset="0"/>
              </a:rPr>
              <a:t>v </a:t>
            </a:r>
            <a:r>
              <a:rPr kumimoji="0" lang="pl-PL" sz="2400" b="0" i="0" u="none" strike="noStrike" cap="none" normalizeH="0" baseline="0" dirty="0" smtClean="0">
                <a:ln>
                  <a:noFill/>
                </a:ln>
                <a:solidFill>
                  <a:srgbClr val="FF0000"/>
                </a:solidFill>
                <a:effectLst/>
                <a:latin typeface="Arial" pitchFamily="34" charset="0"/>
                <a:ea typeface="Times New Roman" pitchFamily="18" charset="0"/>
              </a:rPr>
              <a:t>= </a:t>
            </a:r>
            <a:r>
              <a:rPr kumimoji="0" lang="pl-PL" sz="2400" b="0" i="1" u="none" strike="noStrike" cap="none" normalizeH="0" baseline="0" dirty="0" smtClean="0">
                <a:ln>
                  <a:noFill/>
                </a:ln>
                <a:solidFill>
                  <a:srgbClr val="FF0000"/>
                </a:solidFill>
                <a:effectLst/>
                <a:latin typeface="Arial" pitchFamily="34" charset="0"/>
                <a:ea typeface="Times New Roman" pitchFamily="18" charset="0"/>
              </a:rPr>
              <a:t>π</a:t>
            </a:r>
            <a:r>
              <a:rPr kumimoji="0" lang="pl-PL" sz="2400" b="0" i="1" u="none" strike="noStrike" cap="none" normalizeH="0" dirty="0" smtClean="0">
                <a:ln>
                  <a:noFill/>
                </a:ln>
                <a:solidFill>
                  <a:srgbClr val="FF0000"/>
                </a:solidFill>
                <a:effectLst/>
                <a:latin typeface="Arial" pitchFamily="34" charset="0"/>
                <a:ea typeface="Times New Roman" pitchFamily="18" charset="0"/>
              </a:rPr>
              <a:t> x  </a:t>
            </a:r>
            <a:r>
              <a:rPr kumimoji="0" lang="pl-PL" sz="2400" b="0" i="1" u="none" strike="noStrike" cap="none" normalizeH="0" baseline="0" dirty="0" smtClean="0">
                <a:ln>
                  <a:noFill/>
                </a:ln>
                <a:solidFill>
                  <a:srgbClr val="FF0000"/>
                </a:solidFill>
                <a:effectLst/>
                <a:latin typeface="Arial" pitchFamily="34" charset="0"/>
                <a:ea typeface="Times New Roman" pitchFamily="18" charset="0"/>
              </a:rPr>
              <a:t>d x</a:t>
            </a:r>
            <a:r>
              <a:rPr kumimoji="0" lang="pl-PL" sz="2400" b="0" i="1" u="none" strike="noStrike" cap="none" normalizeH="0" dirty="0" smtClean="0">
                <a:ln>
                  <a:noFill/>
                </a:ln>
                <a:solidFill>
                  <a:srgbClr val="FF0000"/>
                </a:solidFill>
                <a:effectLst/>
                <a:latin typeface="Arial" pitchFamily="34" charset="0"/>
                <a:ea typeface="Times New Roman" pitchFamily="18" charset="0"/>
              </a:rPr>
              <a:t> </a:t>
            </a:r>
            <a:r>
              <a:rPr kumimoji="0" lang="pl-PL" sz="2400" b="0" i="1" u="none" strike="noStrike" cap="none" normalizeH="0" baseline="0" dirty="0" smtClean="0">
                <a:ln>
                  <a:noFill/>
                </a:ln>
                <a:solidFill>
                  <a:srgbClr val="FF0000"/>
                </a:solidFill>
                <a:effectLst/>
                <a:latin typeface="Arial" pitchFamily="34" charset="0"/>
                <a:ea typeface="Times New Roman" pitchFamily="18" charset="0"/>
              </a:rPr>
              <a:t>n </a:t>
            </a:r>
            <a:r>
              <a:rPr kumimoji="0" lang="pl-PL" sz="2400" b="0" i="0" u="none" strike="noStrike" cap="none" normalizeH="0" baseline="0" dirty="0" smtClean="0">
                <a:ln>
                  <a:noFill/>
                </a:ln>
                <a:solidFill>
                  <a:srgbClr val="FF0000"/>
                </a:solidFill>
                <a:effectLst/>
                <a:latin typeface="Arial" pitchFamily="34" charset="0"/>
                <a:ea typeface="Times New Roman" pitchFamily="18" charset="0"/>
              </a:rPr>
              <a:t>[</a:t>
            </a:r>
            <a:r>
              <a:rPr kumimoji="0" lang="pl-PL" sz="2400" b="0" i="1" u="none" strike="noStrike" cap="none" normalizeH="0" baseline="0" dirty="0" smtClean="0">
                <a:ln>
                  <a:noFill/>
                </a:ln>
                <a:solidFill>
                  <a:srgbClr val="FF0000"/>
                </a:solidFill>
                <a:effectLst/>
                <a:latin typeface="Arial" pitchFamily="34" charset="0"/>
                <a:ea typeface="Times New Roman" pitchFamily="18" charset="0"/>
              </a:rPr>
              <a:t> </a:t>
            </a:r>
            <a:r>
              <a:rPr kumimoji="0" lang="pl-PL" sz="2400" b="0" i="0" u="none" strike="noStrike" cap="none" normalizeH="0" baseline="0" dirty="0" smtClean="0">
                <a:ln>
                  <a:noFill/>
                </a:ln>
                <a:solidFill>
                  <a:srgbClr val="FF0000"/>
                </a:solidFill>
                <a:effectLst/>
                <a:latin typeface="Arial" pitchFamily="34" charset="0"/>
                <a:ea typeface="Times New Roman" pitchFamily="18" charset="0"/>
              </a:rPr>
              <a:t>m/min]</a:t>
            </a:r>
            <a:r>
              <a:rPr kumimoji="0" lang="pl-PL" b="0" i="0" u="none" strike="noStrike" cap="none" normalizeH="0" baseline="0" dirty="0" smtClean="0">
                <a:ln>
                  <a:noFill/>
                </a:ln>
                <a:solidFill>
                  <a:schemeClr val="tx1"/>
                </a:solidFill>
                <a:effectLst/>
                <a:latin typeface="Arial" pitchFamily="34" charset="0"/>
                <a:ea typeface="Times New Roman" pitchFamily="18" charset="0"/>
              </a:rPr>
              <a:t>	[1]</a:t>
            </a:r>
            <a:endParaRPr kumimoji="0" lang="pl-PL" b="0" i="0" u="none" strike="noStrike" cap="none" normalizeH="0" baseline="0" dirty="0" smtClean="0">
              <a:ln>
                <a:noFill/>
              </a:ln>
              <a:solidFill>
                <a:schemeClr val="tx1"/>
              </a:solidFill>
              <a:effectLst/>
              <a:latin typeface="Arial" pitchFamily="34" charset="0"/>
            </a:endParaRPr>
          </a:p>
          <a:p>
            <a:pPr marL="0" marR="0" lvl="0" indent="182563" algn="l" defTabSz="914400" rtl="0" eaLnBrk="0" fontAlgn="base" latinLnBrk="0" hangingPunct="0">
              <a:lnSpc>
                <a:spcPct val="100000"/>
              </a:lnSpc>
              <a:spcBef>
                <a:spcPct val="0"/>
              </a:spcBef>
              <a:spcAft>
                <a:spcPct val="0"/>
              </a:spcAft>
              <a:buClrTx/>
              <a:buSzTx/>
              <a:buFontTx/>
              <a:buNone/>
              <a:tabLst>
                <a:tab pos="393700" algn="l"/>
              </a:tabLst>
            </a:pPr>
            <a:r>
              <a:rPr kumimoji="0" lang="pl-PL" b="0" i="0" u="none" strike="noStrike" cap="none" normalizeH="0" baseline="0" dirty="0" smtClean="0">
                <a:ln>
                  <a:noFill/>
                </a:ln>
                <a:solidFill>
                  <a:schemeClr val="tx1"/>
                </a:solidFill>
                <a:effectLst/>
                <a:latin typeface="Arial" pitchFamily="34" charset="0"/>
                <a:ea typeface="Times New Roman" pitchFamily="18" charset="0"/>
              </a:rPr>
              <a:t>We wzorze tym:</a:t>
            </a:r>
            <a:endParaRPr kumimoji="0" lang="pl-PL" b="0" i="0" u="none" strike="noStrike" cap="none" normalizeH="0" baseline="0" dirty="0" smtClean="0">
              <a:ln>
                <a:noFill/>
              </a:ln>
              <a:solidFill>
                <a:schemeClr val="tx1"/>
              </a:solidFill>
              <a:effectLst/>
              <a:latin typeface="Arial" pitchFamily="34" charset="0"/>
            </a:endParaRPr>
          </a:p>
          <a:p>
            <a:pPr marL="0" marR="0" lvl="0" indent="182563" algn="l" defTabSz="914400" rtl="0" eaLnBrk="0" fontAlgn="base" latinLnBrk="0" hangingPunct="0">
              <a:lnSpc>
                <a:spcPct val="100000"/>
              </a:lnSpc>
              <a:spcBef>
                <a:spcPct val="0"/>
              </a:spcBef>
              <a:spcAft>
                <a:spcPct val="0"/>
              </a:spcAft>
              <a:buClrTx/>
              <a:buSzTx/>
              <a:buFontTx/>
              <a:buNone/>
              <a:tabLst>
                <a:tab pos="393700" algn="l"/>
              </a:tabLst>
            </a:pPr>
            <a:r>
              <a:rPr kumimoji="0" lang="pl-PL" b="0" i="1" u="none" strike="noStrike" cap="none" normalizeH="0" baseline="0" dirty="0" smtClean="0">
                <a:ln>
                  <a:noFill/>
                </a:ln>
                <a:solidFill>
                  <a:schemeClr val="tx1"/>
                </a:solidFill>
                <a:effectLst/>
                <a:latin typeface="Arial" pitchFamily="34" charset="0"/>
                <a:ea typeface="Times New Roman" pitchFamily="18" charset="0"/>
              </a:rPr>
              <a:t>d </a:t>
            </a:r>
            <a:r>
              <a:rPr kumimoji="0" lang="pl-PL" b="0" i="0" u="none" strike="noStrike" cap="none" normalizeH="0" baseline="0" dirty="0" smtClean="0">
                <a:ln>
                  <a:noFill/>
                </a:ln>
                <a:solidFill>
                  <a:schemeClr val="tx1"/>
                </a:solidFill>
                <a:effectLst/>
                <a:latin typeface="Arial" pitchFamily="34" charset="0"/>
                <a:ea typeface="Times New Roman" pitchFamily="18" charset="0"/>
              </a:rPr>
              <a:t>— średnica obrabianego przedmiotu w metrach, n — prędkość obrotowa w obrotach na minutę </a:t>
            </a:r>
            <a:r>
              <a:rPr kumimoji="0" lang="pl-PL" b="0" i="0" u="none" strike="noStrike" cap="none" normalizeH="0" baseline="0" dirty="0" err="1" smtClean="0">
                <a:ln>
                  <a:noFill/>
                </a:ln>
                <a:solidFill>
                  <a:schemeClr val="tx1"/>
                </a:solidFill>
                <a:effectLst/>
                <a:latin typeface="Arial" pitchFamily="34" charset="0"/>
                <a:ea typeface="Times New Roman" pitchFamily="18" charset="0"/>
              </a:rPr>
              <a:t>(obr</a:t>
            </a:r>
            <a:r>
              <a:rPr kumimoji="0" lang="pl-PL" b="0" i="0" u="none" strike="noStrike" cap="none" normalizeH="0" baseline="0" dirty="0" smtClean="0">
                <a:ln>
                  <a:noFill/>
                </a:ln>
                <a:solidFill>
                  <a:schemeClr val="tx1"/>
                </a:solidFill>
                <a:effectLst/>
                <a:latin typeface="Arial" pitchFamily="34" charset="0"/>
                <a:ea typeface="Times New Roman" pitchFamily="18" charset="0"/>
              </a:rPr>
              <a:t>/min).</a:t>
            </a:r>
            <a:endParaRPr kumimoji="0" lang="pl-PL" b="0" i="0" u="none" strike="noStrike" cap="none" normalizeH="0" baseline="0" dirty="0" smtClean="0">
              <a:ln>
                <a:noFill/>
              </a:ln>
              <a:solidFill>
                <a:schemeClr val="tx1"/>
              </a:solidFill>
              <a:effectLst/>
              <a:latin typeface="Arial" pitchFamily="34" charset="0"/>
            </a:endParaRPr>
          </a:p>
          <a:p>
            <a:pPr marL="0" marR="0" lvl="0" indent="182563" algn="l" defTabSz="914400" rtl="0" eaLnBrk="0" fontAlgn="base" latinLnBrk="0" hangingPunct="0">
              <a:lnSpc>
                <a:spcPct val="100000"/>
              </a:lnSpc>
              <a:spcBef>
                <a:spcPct val="0"/>
              </a:spcBef>
              <a:spcAft>
                <a:spcPct val="0"/>
              </a:spcAft>
              <a:buClrTx/>
              <a:buSzTx/>
              <a:buFontTx/>
              <a:buNone/>
              <a:tabLst>
                <a:tab pos="393700" algn="l"/>
              </a:tabLst>
            </a:pPr>
            <a:endParaRPr kumimoji="0" lang="pl-PL"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182563" algn="l" defTabSz="914400" rtl="0" eaLnBrk="0" fontAlgn="base" latinLnBrk="0" hangingPunct="0">
              <a:lnSpc>
                <a:spcPct val="100000"/>
              </a:lnSpc>
              <a:spcBef>
                <a:spcPct val="0"/>
              </a:spcBef>
              <a:spcAft>
                <a:spcPct val="0"/>
              </a:spcAft>
              <a:buClrTx/>
              <a:buSzTx/>
              <a:buFontTx/>
              <a:buNone/>
              <a:tabLst>
                <a:tab pos="393700" algn="l"/>
              </a:tabLst>
            </a:pPr>
            <a:r>
              <a:rPr kumimoji="0" lang="pl-PL" b="0" i="0" u="none" strike="noStrike" cap="none" normalizeH="0" baseline="0" dirty="0" smtClean="0">
                <a:ln>
                  <a:noFill/>
                </a:ln>
                <a:solidFill>
                  <a:schemeClr val="tx1"/>
                </a:solidFill>
                <a:effectLst/>
                <a:latin typeface="Arial" pitchFamily="34" charset="0"/>
                <a:ea typeface="Times New Roman" pitchFamily="18" charset="0"/>
              </a:rPr>
              <a:t>Na rysunkach wymiary są podawane w milimetrach i w prze­myśle mechanicznym w ogóle mierzy się w milimetrach, toteż wzór   </a:t>
            </a:r>
            <a:r>
              <a:rPr kumimoji="0" lang="pl-PL" b="0" i="1" u="none" strike="noStrike" cap="none" normalizeH="0" baseline="0" dirty="0" smtClean="0">
                <a:ln>
                  <a:noFill/>
                </a:ln>
                <a:solidFill>
                  <a:schemeClr val="tx1"/>
                </a:solidFill>
                <a:effectLst/>
                <a:latin typeface="Arial" pitchFamily="34" charset="0"/>
                <a:ea typeface="Times New Roman" pitchFamily="18" charset="0"/>
              </a:rPr>
              <a:t>v </a:t>
            </a:r>
            <a:r>
              <a:rPr kumimoji="0" lang="pl-PL" b="0" i="0" u="none" strike="noStrike" cap="none" normalizeH="0" baseline="0" dirty="0" smtClean="0">
                <a:ln>
                  <a:noFill/>
                </a:ln>
                <a:solidFill>
                  <a:schemeClr val="tx1"/>
                </a:solidFill>
                <a:effectLst/>
                <a:latin typeface="Arial" pitchFamily="34" charset="0"/>
                <a:ea typeface="Times New Roman" pitchFamily="18" charset="0"/>
              </a:rPr>
              <a:t>= </a:t>
            </a:r>
            <a:r>
              <a:rPr kumimoji="0" lang="pl-PL" b="0" i="1" u="none" strike="noStrike" cap="none" normalizeH="0" baseline="0" dirty="0" smtClean="0">
                <a:ln>
                  <a:noFill/>
                </a:ln>
                <a:solidFill>
                  <a:schemeClr val="tx1"/>
                </a:solidFill>
                <a:effectLst/>
                <a:latin typeface="Arial" pitchFamily="34" charset="0"/>
                <a:ea typeface="Times New Roman" pitchFamily="18" charset="0"/>
              </a:rPr>
              <a:t>π</a:t>
            </a:r>
            <a:r>
              <a:rPr kumimoji="0" lang="pl-PL" b="0" i="1" u="none" strike="noStrike" cap="none" normalizeH="0" dirty="0" smtClean="0">
                <a:ln>
                  <a:noFill/>
                </a:ln>
                <a:solidFill>
                  <a:schemeClr val="tx1"/>
                </a:solidFill>
                <a:effectLst/>
                <a:latin typeface="Arial" pitchFamily="34" charset="0"/>
                <a:ea typeface="Times New Roman" pitchFamily="18" charset="0"/>
              </a:rPr>
              <a:t> x </a:t>
            </a:r>
            <a:r>
              <a:rPr kumimoji="0" lang="pl-PL" b="0" i="1" u="none" strike="noStrike" cap="none" normalizeH="0" baseline="0" dirty="0" smtClean="0">
                <a:ln>
                  <a:noFill/>
                </a:ln>
                <a:solidFill>
                  <a:schemeClr val="tx1"/>
                </a:solidFill>
                <a:effectLst/>
                <a:latin typeface="Arial" pitchFamily="34" charset="0"/>
                <a:ea typeface="Times New Roman" pitchFamily="18" charset="0"/>
              </a:rPr>
              <a:t>d x</a:t>
            </a:r>
            <a:r>
              <a:rPr kumimoji="0" lang="pl-PL" b="0" i="1" u="none" strike="noStrike" cap="none" normalizeH="0" dirty="0" smtClean="0">
                <a:ln>
                  <a:noFill/>
                </a:ln>
                <a:solidFill>
                  <a:schemeClr val="tx1"/>
                </a:solidFill>
                <a:effectLst/>
                <a:latin typeface="Arial" pitchFamily="34" charset="0"/>
                <a:ea typeface="Times New Roman" pitchFamily="18" charset="0"/>
              </a:rPr>
              <a:t> </a:t>
            </a:r>
            <a:r>
              <a:rPr kumimoji="0" lang="pl-PL" b="0" i="1" u="none" strike="noStrike" cap="none" normalizeH="0" baseline="0" dirty="0" smtClean="0">
                <a:ln>
                  <a:noFill/>
                </a:ln>
                <a:solidFill>
                  <a:schemeClr val="tx1"/>
                </a:solidFill>
                <a:effectLst/>
                <a:latin typeface="Arial" pitchFamily="34" charset="0"/>
                <a:ea typeface="Times New Roman" pitchFamily="18" charset="0"/>
              </a:rPr>
              <a:t>n </a:t>
            </a:r>
            <a:r>
              <a:rPr kumimoji="0" lang="pl-PL" b="0" i="0" u="none" strike="noStrike" cap="none" normalizeH="0" baseline="0" dirty="0" smtClean="0">
                <a:ln>
                  <a:noFill/>
                </a:ln>
                <a:solidFill>
                  <a:schemeClr val="tx1"/>
                </a:solidFill>
                <a:effectLst/>
                <a:latin typeface="Arial" pitchFamily="34" charset="0"/>
                <a:ea typeface="Times New Roman" pitchFamily="18" charset="0"/>
              </a:rPr>
              <a:t>[</a:t>
            </a:r>
            <a:r>
              <a:rPr kumimoji="0" lang="pl-PL" b="0" i="1" u="none" strike="noStrike" cap="none" normalizeH="0" baseline="0" dirty="0" smtClean="0">
                <a:ln>
                  <a:noFill/>
                </a:ln>
                <a:solidFill>
                  <a:schemeClr val="tx1"/>
                </a:solidFill>
                <a:effectLst/>
                <a:latin typeface="Arial" pitchFamily="34" charset="0"/>
                <a:ea typeface="Times New Roman" pitchFamily="18" charset="0"/>
              </a:rPr>
              <a:t> </a:t>
            </a:r>
            <a:r>
              <a:rPr kumimoji="0" lang="pl-PL" b="0" i="0" u="none" strike="noStrike" cap="none" normalizeH="0" baseline="0" dirty="0" smtClean="0">
                <a:ln>
                  <a:noFill/>
                </a:ln>
                <a:solidFill>
                  <a:schemeClr val="tx1"/>
                </a:solidFill>
                <a:effectLst/>
                <a:latin typeface="Arial" pitchFamily="34" charset="0"/>
                <a:ea typeface="Times New Roman" pitchFamily="18" charset="0"/>
              </a:rPr>
              <a:t>m/min]</a:t>
            </a:r>
            <a:endParaRPr kumimoji="0" lang="pl-PL" b="0" i="0" u="none" strike="noStrike" cap="none" normalizeH="0" baseline="0" dirty="0" smtClean="0">
              <a:ln>
                <a:noFill/>
              </a:ln>
              <a:solidFill>
                <a:schemeClr val="tx1"/>
              </a:solidFill>
              <a:effectLst/>
              <a:latin typeface="Arial" pitchFamily="34" charset="0"/>
            </a:endParaRPr>
          </a:p>
          <a:p>
            <a:pPr marL="0" marR="0" lvl="0" indent="182563" algn="l" defTabSz="914400" rtl="0" eaLnBrk="0" fontAlgn="base" latinLnBrk="0" hangingPunct="0">
              <a:lnSpc>
                <a:spcPct val="100000"/>
              </a:lnSpc>
              <a:spcBef>
                <a:spcPct val="0"/>
              </a:spcBef>
              <a:spcAft>
                <a:spcPct val="0"/>
              </a:spcAft>
              <a:buClrTx/>
              <a:buSzTx/>
              <a:buFontTx/>
              <a:buNone/>
              <a:tabLst>
                <a:tab pos="393700" algn="l"/>
              </a:tabLst>
            </a:pPr>
            <a:r>
              <a:rPr kumimoji="0" lang="pl-PL" b="0" i="0" u="none" strike="noStrike" cap="none" normalizeH="0" baseline="0" dirty="0" smtClean="0">
                <a:ln>
                  <a:noFill/>
                </a:ln>
                <a:solidFill>
                  <a:schemeClr val="tx1"/>
                </a:solidFill>
                <a:effectLst/>
                <a:latin typeface="Arial" pitchFamily="34" charset="0"/>
                <a:ea typeface="Times New Roman" pitchFamily="18" charset="0"/>
              </a:rPr>
              <a:t>przekształcamy w sposób taki gdzie </a:t>
            </a:r>
            <a:r>
              <a:rPr kumimoji="0" lang="pl-PL" b="0" i="1" u="none" strike="noStrike" cap="none" normalizeH="0" baseline="0" dirty="0" smtClean="0">
                <a:ln>
                  <a:noFill/>
                </a:ln>
                <a:solidFill>
                  <a:schemeClr val="tx1"/>
                </a:solidFill>
                <a:effectLst/>
                <a:latin typeface="Arial" pitchFamily="34" charset="0"/>
                <a:ea typeface="Times New Roman" pitchFamily="18" charset="0"/>
              </a:rPr>
              <a:t>d </a:t>
            </a:r>
            <a:r>
              <a:rPr kumimoji="0" lang="pl-PL" b="0" i="0" u="none" strike="noStrike" cap="none" normalizeH="0" baseline="0" dirty="0" smtClean="0">
                <a:ln>
                  <a:noFill/>
                </a:ln>
                <a:solidFill>
                  <a:schemeClr val="tx1"/>
                </a:solidFill>
                <a:effectLst/>
                <a:latin typeface="Arial" pitchFamily="34" charset="0"/>
                <a:ea typeface="Times New Roman" pitchFamily="18" charset="0"/>
              </a:rPr>
              <a:t>wyrażone jest w milimetrach </a:t>
            </a:r>
          </a:p>
          <a:p>
            <a:pPr marL="0" marR="0" lvl="0" indent="182563" algn="l" defTabSz="914400" rtl="0" eaLnBrk="0" fontAlgn="base" latinLnBrk="0" hangingPunct="0">
              <a:lnSpc>
                <a:spcPct val="100000"/>
              </a:lnSpc>
              <a:spcBef>
                <a:spcPct val="0"/>
              </a:spcBef>
              <a:spcAft>
                <a:spcPct val="0"/>
              </a:spcAft>
              <a:buClrTx/>
              <a:buSzTx/>
              <a:buFontTx/>
              <a:buNone/>
              <a:tabLst>
                <a:tab pos="393700" algn="l"/>
              </a:tabLst>
            </a:pPr>
            <a:endParaRPr kumimoji="0" lang="pl-PL"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182563" algn="l" defTabSz="914400" rtl="0" eaLnBrk="0" fontAlgn="base" latinLnBrk="0" hangingPunct="0">
              <a:lnSpc>
                <a:spcPct val="100000"/>
              </a:lnSpc>
              <a:spcBef>
                <a:spcPct val="0"/>
              </a:spcBef>
              <a:spcAft>
                <a:spcPct val="0"/>
              </a:spcAft>
              <a:buClrTx/>
              <a:buSzTx/>
              <a:buFontTx/>
              <a:buNone/>
              <a:tabLst>
                <a:tab pos="393700" algn="l"/>
              </a:tabLst>
            </a:pPr>
            <a:r>
              <a:rPr kumimoji="0" lang="pl-PL" b="1" i="0" u="none" strike="noStrike" cap="none" normalizeH="0" baseline="0" dirty="0" smtClean="0">
                <a:ln>
                  <a:noFill/>
                </a:ln>
                <a:solidFill>
                  <a:srgbClr val="002060"/>
                </a:solidFill>
                <a:effectLst/>
                <a:latin typeface="Arial" pitchFamily="34" charset="0"/>
                <a:ea typeface="Times New Roman" pitchFamily="18" charset="0"/>
              </a:rPr>
              <a:t>W celu doprowadzenia wzoru do jednostek metrycznych dzieli się wartość </a:t>
            </a:r>
            <a:r>
              <a:rPr kumimoji="0" lang="pl-PL" b="1" i="1" u="none" strike="noStrike" cap="none" normalizeH="0" baseline="0" dirty="0" smtClean="0">
                <a:ln>
                  <a:noFill/>
                </a:ln>
                <a:solidFill>
                  <a:srgbClr val="002060"/>
                </a:solidFill>
                <a:effectLst/>
                <a:latin typeface="Arial" pitchFamily="34" charset="0"/>
                <a:ea typeface="Times New Roman" pitchFamily="18" charset="0"/>
              </a:rPr>
              <a:t>d </a:t>
            </a:r>
            <a:r>
              <a:rPr kumimoji="0" lang="pl-PL" b="1" i="0" u="none" strike="noStrike" cap="none" normalizeH="0" baseline="0" dirty="0" smtClean="0">
                <a:ln>
                  <a:noFill/>
                </a:ln>
                <a:solidFill>
                  <a:srgbClr val="002060"/>
                </a:solidFill>
                <a:effectLst/>
                <a:latin typeface="Arial" pitchFamily="34" charset="0"/>
                <a:ea typeface="Times New Roman" pitchFamily="18" charset="0"/>
              </a:rPr>
              <a:t>przez 1000.</a:t>
            </a:r>
            <a:endParaRPr kumimoji="0" lang="pl-PL" b="0" i="0" u="none" strike="noStrike" cap="none" normalizeH="0" baseline="0" dirty="0" smtClean="0">
              <a:ln>
                <a:noFill/>
              </a:ln>
              <a:solidFill>
                <a:schemeClr val="tx1"/>
              </a:solidFill>
              <a:effectLst/>
              <a:latin typeface="Arial" pitchFamily="34" charset="0"/>
            </a:endParaRPr>
          </a:p>
        </p:txBody>
      </p:sp>
      <p:pic>
        <p:nvPicPr>
          <p:cNvPr id="4" name="Obraz 3"/>
          <p:cNvPicPr/>
          <p:nvPr/>
        </p:nvPicPr>
        <p:blipFill>
          <a:blip r:embed="rId2" cstate="print">
            <a:lum bright="-42000" contrast="85000"/>
          </a:blip>
          <a:srcRect l="5000" t="17647" r="8334" b="11765"/>
          <a:stretch>
            <a:fillRect/>
          </a:stretch>
        </p:blipFill>
        <p:spPr bwMode="auto">
          <a:xfrm>
            <a:off x="3059832" y="4437112"/>
            <a:ext cx="3744416" cy="17281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ChangeArrowheads="1"/>
          </p:cNvSpPr>
          <p:nvPr/>
        </p:nvSpPr>
        <p:spPr bwMode="auto">
          <a:xfrm>
            <a:off x="251520" y="496416"/>
            <a:ext cx="864096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15900" algn="l" defTabSz="914400" rtl="0" eaLnBrk="1" fontAlgn="base" latinLnBrk="0" hangingPunct="1">
              <a:lnSpc>
                <a:spcPct val="100000"/>
              </a:lnSpc>
              <a:spcBef>
                <a:spcPct val="0"/>
              </a:spcBef>
              <a:spcAft>
                <a:spcPct val="0"/>
              </a:spcAft>
              <a:buClrTx/>
              <a:buSzTx/>
              <a:buFontTx/>
              <a:buNone/>
              <a:tabLst/>
            </a:pPr>
            <a:r>
              <a:rPr kumimoji="0" lang="pl-PL" sz="2000" b="0" i="1" u="none" strike="noStrike" cap="none" normalizeH="0" baseline="0" dirty="0" smtClean="0">
                <a:ln>
                  <a:noFill/>
                </a:ln>
                <a:solidFill>
                  <a:srgbClr val="7030A0"/>
                </a:solidFill>
                <a:effectLst/>
                <a:latin typeface="Arial" pitchFamily="34" charset="0"/>
                <a:ea typeface="Times New Roman" pitchFamily="18" charset="0"/>
              </a:rPr>
              <a:t>Przykład    1</a:t>
            </a:r>
            <a:r>
              <a:rPr kumimoji="0" lang="pl-PL" sz="2000" b="0" i="1" u="none" strike="noStrike" cap="none" normalizeH="0" baseline="0" dirty="0" smtClean="0">
                <a:ln>
                  <a:noFill/>
                </a:ln>
                <a:solidFill>
                  <a:schemeClr val="tx1"/>
                </a:solidFill>
                <a:effectLst/>
                <a:latin typeface="Arial" pitchFamily="34" charset="0"/>
                <a:ea typeface="Times New Roman" pitchFamily="18" charset="0"/>
              </a:rPr>
              <a:t>.    </a:t>
            </a:r>
            <a:r>
              <a:rPr kumimoji="0" lang="pl-PL" sz="2000" b="0" i="0" u="none" strike="noStrike" cap="none" normalizeH="0" baseline="0" dirty="0" smtClean="0">
                <a:ln>
                  <a:noFill/>
                </a:ln>
                <a:solidFill>
                  <a:schemeClr val="tx1"/>
                </a:solidFill>
                <a:effectLst/>
                <a:latin typeface="Arial" pitchFamily="34" charset="0"/>
                <a:ea typeface="Times New Roman" pitchFamily="18" charset="0"/>
              </a:rPr>
              <a:t>Średnica   wałka   </a:t>
            </a:r>
            <a:r>
              <a:rPr kumimoji="0" lang="pl-PL" sz="2000" b="0" i="1" u="none" strike="noStrike" cap="none" normalizeH="0" baseline="0" dirty="0" smtClean="0">
                <a:ln>
                  <a:noFill/>
                </a:ln>
                <a:solidFill>
                  <a:schemeClr val="tx1"/>
                </a:solidFill>
                <a:effectLst/>
                <a:latin typeface="Arial" pitchFamily="34" charset="0"/>
                <a:ea typeface="Times New Roman" pitchFamily="18" charset="0"/>
              </a:rPr>
              <a:t>d </a:t>
            </a:r>
            <a:r>
              <a:rPr kumimoji="0" lang="pl-PL" sz="2000" b="0" i="0" u="none" strike="noStrike" cap="none" normalizeH="0" baseline="0" dirty="0" smtClean="0">
                <a:ln>
                  <a:noFill/>
                </a:ln>
                <a:solidFill>
                  <a:schemeClr val="tx1"/>
                </a:solidFill>
                <a:effectLst/>
                <a:latin typeface="Arial" pitchFamily="34" charset="0"/>
                <a:ea typeface="Times New Roman" pitchFamily="18" charset="0"/>
              </a:rPr>
              <a:t>= 65    </a:t>
            </a:r>
            <a:r>
              <a:rPr kumimoji="0" lang="pl-PL" sz="2000" b="0" i="0" u="none" strike="noStrike" cap="none" normalizeH="0" baseline="0" dirty="0" err="1" smtClean="0">
                <a:ln>
                  <a:noFill/>
                </a:ln>
                <a:solidFill>
                  <a:schemeClr val="tx1"/>
                </a:solidFill>
                <a:effectLst/>
                <a:latin typeface="Arial" pitchFamily="34" charset="0"/>
                <a:ea typeface="Times New Roman" pitchFamily="18" charset="0"/>
              </a:rPr>
              <a:t>mm</a:t>
            </a:r>
            <a:r>
              <a:rPr kumimoji="0" lang="pl-PL" sz="2000" b="0" i="0" u="none" strike="noStrike" cap="none" normalizeH="0" baseline="0" dirty="0" smtClean="0">
                <a:ln>
                  <a:noFill/>
                </a:ln>
                <a:solidFill>
                  <a:schemeClr val="tx1"/>
                </a:solidFill>
                <a:effectLst/>
                <a:latin typeface="Arial" pitchFamily="34" charset="0"/>
                <a:ea typeface="Times New Roman" pitchFamily="18" charset="0"/>
              </a:rPr>
              <a:t>.   Wałek   wykonuje    </a:t>
            </a:r>
          </a:p>
          <a:p>
            <a:pPr marL="0" marR="0" lvl="0" indent="215900" algn="l" defTabSz="914400" rtl="0" eaLnBrk="1" fontAlgn="base" latinLnBrk="0" hangingPunct="1">
              <a:lnSpc>
                <a:spcPct val="100000"/>
              </a:lnSpc>
              <a:spcBef>
                <a:spcPct val="0"/>
              </a:spcBef>
              <a:spcAft>
                <a:spcPct val="0"/>
              </a:spcAft>
              <a:buClrTx/>
              <a:buSzTx/>
              <a:buFontTx/>
              <a:buNone/>
              <a:tabLst/>
            </a:pPr>
            <a:r>
              <a:rPr kumimoji="0" lang="pl-PL" sz="2000" b="0" i="1" u="none" strike="noStrike" cap="none" normalizeH="0" baseline="0" dirty="0" smtClean="0">
                <a:ln>
                  <a:noFill/>
                </a:ln>
                <a:solidFill>
                  <a:schemeClr val="tx1"/>
                </a:solidFill>
                <a:effectLst/>
                <a:latin typeface="Arial" pitchFamily="34" charset="0"/>
                <a:ea typeface="Times New Roman" pitchFamily="18" charset="0"/>
              </a:rPr>
              <a:t>n </a:t>
            </a:r>
            <a:r>
              <a:rPr kumimoji="0" lang="pl-PL" sz="2000" b="0" i="0" u="none" strike="noStrike" cap="none" normalizeH="0" baseline="0" dirty="0" smtClean="0">
                <a:ln>
                  <a:noFill/>
                </a:ln>
                <a:solidFill>
                  <a:schemeClr val="tx1"/>
                </a:solidFill>
                <a:effectLst/>
                <a:latin typeface="Arial" pitchFamily="34" charset="0"/>
                <a:ea typeface="Times New Roman" pitchFamily="18" charset="0"/>
              </a:rPr>
              <a:t>= 250 </a:t>
            </a:r>
            <a:r>
              <a:rPr kumimoji="0" lang="pl-PL" sz="2000" b="0" i="0" u="none" strike="noStrike" cap="none" normalizeH="0" baseline="0" dirty="0" err="1" smtClean="0">
                <a:ln>
                  <a:noFill/>
                </a:ln>
                <a:solidFill>
                  <a:schemeClr val="tx1"/>
                </a:solidFill>
                <a:effectLst/>
                <a:latin typeface="Arial" pitchFamily="34" charset="0"/>
                <a:ea typeface="Times New Roman" pitchFamily="18" charset="0"/>
              </a:rPr>
              <a:t>obr</a:t>
            </a:r>
            <a:r>
              <a:rPr kumimoji="0" lang="pl-PL" sz="2000" b="0" i="0" u="none" strike="noStrike" cap="none" normalizeH="0" baseline="0" dirty="0" smtClean="0">
                <a:ln>
                  <a:noFill/>
                </a:ln>
                <a:solidFill>
                  <a:schemeClr val="tx1"/>
                </a:solidFill>
                <a:effectLst/>
                <a:latin typeface="Arial" pitchFamily="34" charset="0"/>
                <a:ea typeface="Times New Roman" pitchFamily="18" charset="0"/>
              </a:rPr>
              <a:t>/min. Obliczyć szybkość skrawania przy toczeniu wałka.</a:t>
            </a:r>
            <a:endParaRPr kumimoji="0" lang="pl-PL" sz="2000" b="0" i="0" u="none" strike="noStrike" cap="none" normalizeH="0" baseline="0" dirty="0" smtClean="0">
              <a:ln>
                <a:noFill/>
              </a:ln>
              <a:solidFill>
                <a:schemeClr val="tx1"/>
              </a:solidFill>
              <a:effectLst/>
              <a:latin typeface="Arial" pitchFamily="34" charset="0"/>
            </a:endParaRPr>
          </a:p>
        </p:txBody>
      </p:sp>
      <p:pic>
        <p:nvPicPr>
          <p:cNvPr id="3" name="Obraz 2"/>
          <p:cNvPicPr/>
          <p:nvPr/>
        </p:nvPicPr>
        <p:blipFill>
          <a:blip r:embed="rId2" cstate="print">
            <a:lum bright="-45000" contrast="100000"/>
          </a:blip>
          <a:srcRect/>
          <a:stretch>
            <a:fillRect/>
          </a:stretch>
        </p:blipFill>
        <p:spPr bwMode="auto">
          <a:xfrm>
            <a:off x="539552" y="2420888"/>
            <a:ext cx="8136904" cy="18722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51520" y="260648"/>
            <a:ext cx="8640960" cy="923330"/>
          </a:xfrm>
          <a:prstGeom prst="rect">
            <a:avLst/>
          </a:prstGeom>
        </p:spPr>
        <p:txBody>
          <a:bodyPr wrap="square">
            <a:spAutoFit/>
          </a:bodyPr>
          <a:lstStyle/>
          <a:p>
            <a:r>
              <a:rPr lang="pl-PL" dirty="0" smtClean="0"/>
              <a:t>Tokarz ma zwykle do rozwiązania inne zadanie. Z tablic może znaleźć z jaką szybkością skrawania należy toczyć dany materiał. Powinien on znaleźć prędkość obrotową n, na którą należy nastawić wrzeciono tokarki. Oblicza się ją ze wzoru </a:t>
            </a:r>
            <a:endParaRPr lang="pl-PL" dirty="0"/>
          </a:p>
        </p:txBody>
      </p:sp>
      <p:pic>
        <p:nvPicPr>
          <p:cNvPr id="4" name="Obraz 3"/>
          <p:cNvPicPr/>
          <p:nvPr/>
        </p:nvPicPr>
        <p:blipFill>
          <a:blip r:embed="rId2" cstate="print">
            <a:lum bright="-53000" contrast="100000"/>
          </a:blip>
          <a:srcRect t="20000" r="2326" b="6666"/>
          <a:stretch>
            <a:fillRect/>
          </a:stretch>
        </p:blipFill>
        <p:spPr bwMode="auto">
          <a:xfrm>
            <a:off x="2843808" y="1556792"/>
            <a:ext cx="3024336" cy="792088"/>
          </a:xfrm>
          <a:prstGeom prst="rect">
            <a:avLst/>
          </a:prstGeom>
          <a:noFill/>
          <a:ln w="9525">
            <a:noFill/>
            <a:miter lim="800000"/>
            <a:headEnd/>
            <a:tailEnd/>
          </a:ln>
        </p:spPr>
      </p:pic>
      <p:sp>
        <p:nvSpPr>
          <p:cNvPr id="5" name="Prostokąt 4"/>
          <p:cNvSpPr/>
          <p:nvPr/>
        </p:nvSpPr>
        <p:spPr>
          <a:xfrm>
            <a:off x="395536" y="2708920"/>
            <a:ext cx="1910331" cy="369332"/>
          </a:xfrm>
          <a:prstGeom prst="rect">
            <a:avLst/>
          </a:prstGeom>
        </p:spPr>
        <p:txBody>
          <a:bodyPr wrap="none">
            <a:spAutoFit/>
          </a:bodyPr>
          <a:lstStyle/>
          <a:p>
            <a:r>
              <a:rPr lang="pl-PL" dirty="0" smtClean="0"/>
              <a:t>Po przekształceniu</a:t>
            </a:r>
            <a:endParaRPr lang="pl-PL" dirty="0"/>
          </a:p>
        </p:txBody>
      </p:sp>
      <p:pic>
        <p:nvPicPr>
          <p:cNvPr id="6" name="Obraz 5"/>
          <p:cNvPicPr/>
          <p:nvPr/>
        </p:nvPicPr>
        <p:blipFill>
          <a:blip r:embed="rId3" cstate="print">
            <a:lum bright="-37000" contrast="73000"/>
          </a:blip>
          <a:srcRect/>
          <a:stretch>
            <a:fillRect/>
          </a:stretch>
        </p:blipFill>
        <p:spPr bwMode="auto">
          <a:xfrm>
            <a:off x="3059832" y="3209924"/>
            <a:ext cx="2736304" cy="867147"/>
          </a:xfrm>
          <a:prstGeom prst="rect">
            <a:avLst/>
          </a:prstGeom>
          <a:noFill/>
          <a:ln w="9525">
            <a:noFill/>
            <a:miter lim="800000"/>
            <a:headEnd/>
            <a:tailEnd/>
          </a:ln>
        </p:spPr>
      </p:pic>
      <p:sp>
        <p:nvSpPr>
          <p:cNvPr id="7" name="Prostokąt 6"/>
          <p:cNvSpPr/>
          <p:nvPr/>
        </p:nvSpPr>
        <p:spPr>
          <a:xfrm>
            <a:off x="827584" y="4653136"/>
            <a:ext cx="4572000" cy="923330"/>
          </a:xfrm>
          <a:prstGeom prst="rect">
            <a:avLst/>
          </a:prstGeom>
        </p:spPr>
        <p:txBody>
          <a:bodyPr>
            <a:spAutoFit/>
          </a:bodyPr>
          <a:lstStyle/>
          <a:p>
            <a:r>
              <a:rPr lang="pl-PL" dirty="0" smtClean="0"/>
              <a:t>We wzorze tym:</a:t>
            </a:r>
          </a:p>
          <a:p>
            <a:r>
              <a:rPr lang="pl-PL" i="1" dirty="0" smtClean="0"/>
              <a:t>v </a:t>
            </a:r>
            <a:r>
              <a:rPr lang="pl-PL" dirty="0" smtClean="0"/>
              <a:t>— szybkość skrawania w m/min,</a:t>
            </a:r>
          </a:p>
          <a:p>
            <a:r>
              <a:rPr lang="pl-PL" i="1" dirty="0" smtClean="0"/>
              <a:t>d </a:t>
            </a:r>
            <a:r>
              <a:rPr lang="pl-PL" dirty="0" smtClean="0"/>
              <a:t>—</a:t>
            </a:r>
            <a:r>
              <a:rPr lang="pl-PL" baseline="-25000" dirty="0" smtClean="0"/>
              <a:t>;</a:t>
            </a:r>
            <a:r>
              <a:rPr lang="pl-PL" dirty="0" smtClean="0"/>
              <a:t> średnica obrabianej powierzchni w </a:t>
            </a:r>
            <a:r>
              <a:rPr lang="pl-PL" dirty="0" err="1" smtClean="0"/>
              <a:t>mm</a:t>
            </a:r>
            <a:r>
              <a:rPr lang="pl-PL" dirty="0" smtClean="0"/>
              <a:t>.</a:t>
            </a:r>
            <a:endParaRPr lang="pl-P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467544" y="260648"/>
            <a:ext cx="8496944" cy="2308324"/>
          </a:xfrm>
          <a:prstGeom prst="rect">
            <a:avLst/>
          </a:prstGeom>
        </p:spPr>
        <p:txBody>
          <a:bodyPr wrap="square">
            <a:spAutoFit/>
          </a:bodyPr>
          <a:lstStyle/>
          <a:p>
            <a:r>
              <a:rPr lang="pl-PL" dirty="0" smtClean="0"/>
              <a:t>Mechanizmy  posuwowe  otrzymują  napęd   od  wrzeciona   roboczego za pomocą nawrotnicy, którą najczęściej jest trójkąt kół. Od nawrotnicy za pośrednictwem zmianowych kół zębatych zamocowanych w gitarze zakrytej osłoną </a:t>
            </a:r>
            <a:r>
              <a:rPr lang="pl-PL" i="1" dirty="0" smtClean="0"/>
              <a:t>6 </a:t>
            </a:r>
            <a:r>
              <a:rPr lang="pl-PL" dirty="0" smtClean="0"/>
              <a:t>ruch przechodzi do skrzynki posuwów 7, w której ulega zwolnieniu i może być skierowany na śrubę pociągową 9 lub wałek pociągowy 8. Ruch obrotowy wałka lub śruby przekazywany jest za pomocą mechanizmów skrzynki suportowej 5, przytwierdzonej do dolnej części suportu, na suport, gdzie przekształca się</a:t>
            </a:r>
            <a:r>
              <a:rPr lang="pl-PL" sz="1200" dirty="0" smtClean="0"/>
              <a:t>9</a:t>
            </a:r>
            <a:r>
              <a:rPr lang="pl-PL" dirty="0" smtClean="0"/>
              <a:t> na ruch posuwowy wzdłużny lub poprzeczny poszczególnych sań suportu.</a:t>
            </a:r>
            <a:endParaRPr lang="pl-PL" dirty="0"/>
          </a:p>
        </p:txBody>
      </p:sp>
      <p:pic>
        <p:nvPicPr>
          <p:cNvPr id="3" name="Obraz 2"/>
          <p:cNvPicPr/>
          <p:nvPr/>
        </p:nvPicPr>
        <p:blipFill>
          <a:blip r:embed="rId2" cstate="print">
            <a:lum bright="-5000" contrast="50000"/>
          </a:blip>
          <a:srcRect l="8194" t="2481" r="6452"/>
          <a:stretch>
            <a:fillRect/>
          </a:stretch>
        </p:blipFill>
        <p:spPr bwMode="auto">
          <a:xfrm>
            <a:off x="467544" y="2780928"/>
            <a:ext cx="8352928" cy="3251051"/>
          </a:xfrm>
          <a:prstGeom prst="rect">
            <a:avLst/>
          </a:prstGeom>
          <a:noFill/>
          <a:ln w="9525">
            <a:noFill/>
            <a:miter lim="800000"/>
            <a:headEnd/>
            <a:tailEnd/>
          </a:ln>
        </p:spPr>
      </p:pic>
      <p:sp>
        <p:nvSpPr>
          <p:cNvPr id="5" name="pole tekstowe 4"/>
          <p:cNvSpPr txBox="1"/>
          <p:nvPr/>
        </p:nvSpPr>
        <p:spPr>
          <a:xfrm>
            <a:off x="683568" y="3212976"/>
            <a:ext cx="360040" cy="276999"/>
          </a:xfrm>
          <a:prstGeom prst="rect">
            <a:avLst/>
          </a:prstGeom>
          <a:solidFill>
            <a:schemeClr val="accent2"/>
          </a:solidFill>
        </p:spPr>
        <p:txBody>
          <a:bodyPr wrap="square" rtlCol="0">
            <a:spAutoFit/>
          </a:bodyPr>
          <a:lstStyle/>
          <a:p>
            <a:r>
              <a:rPr lang="pl-PL" sz="1200" dirty="0" smtClean="0"/>
              <a:t>6</a:t>
            </a:r>
            <a:endParaRPr lang="pl-PL" sz="1200" dirty="0"/>
          </a:p>
        </p:txBody>
      </p:sp>
      <p:sp>
        <p:nvSpPr>
          <p:cNvPr id="6" name="pole tekstowe 5"/>
          <p:cNvSpPr txBox="1"/>
          <p:nvPr/>
        </p:nvSpPr>
        <p:spPr>
          <a:xfrm>
            <a:off x="4860032" y="5013176"/>
            <a:ext cx="288032" cy="276999"/>
          </a:xfrm>
          <a:prstGeom prst="rect">
            <a:avLst/>
          </a:prstGeom>
          <a:solidFill>
            <a:schemeClr val="accent2"/>
          </a:solidFill>
        </p:spPr>
        <p:txBody>
          <a:bodyPr wrap="square" rtlCol="0">
            <a:spAutoFit/>
          </a:bodyPr>
          <a:lstStyle/>
          <a:p>
            <a:r>
              <a:rPr lang="pl-PL" sz="1200" dirty="0" smtClean="0"/>
              <a:t>7</a:t>
            </a:r>
            <a:endParaRPr lang="pl-PL" sz="1200" dirty="0"/>
          </a:p>
        </p:txBody>
      </p:sp>
      <p:sp>
        <p:nvSpPr>
          <p:cNvPr id="7" name="pole tekstowe 6"/>
          <p:cNvSpPr txBox="1"/>
          <p:nvPr/>
        </p:nvSpPr>
        <p:spPr>
          <a:xfrm>
            <a:off x="6732240" y="4941168"/>
            <a:ext cx="288032" cy="276999"/>
          </a:xfrm>
          <a:prstGeom prst="rect">
            <a:avLst/>
          </a:prstGeom>
          <a:solidFill>
            <a:schemeClr val="accent2"/>
          </a:solidFill>
        </p:spPr>
        <p:txBody>
          <a:bodyPr wrap="square" rtlCol="0">
            <a:spAutoFit/>
          </a:bodyPr>
          <a:lstStyle/>
          <a:p>
            <a:r>
              <a:rPr lang="pl-PL" sz="1200" dirty="0" smtClean="0"/>
              <a:t>5</a:t>
            </a:r>
            <a:endParaRPr lang="pl-PL" sz="1200" dirty="0"/>
          </a:p>
        </p:txBody>
      </p:sp>
      <p:sp>
        <p:nvSpPr>
          <p:cNvPr id="8" name="pole tekstowe 7"/>
          <p:cNvSpPr txBox="1"/>
          <p:nvPr/>
        </p:nvSpPr>
        <p:spPr>
          <a:xfrm>
            <a:off x="7380312" y="5013176"/>
            <a:ext cx="288032" cy="276999"/>
          </a:xfrm>
          <a:prstGeom prst="rect">
            <a:avLst/>
          </a:prstGeom>
          <a:solidFill>
            <a:schemeClr val="accent2"/>
          </a:solidFill>
        </p:spPr>
        <p:txBody>
          <a:bodyPr wrap="square" rtlCol="0">
            <a:spAutoFit/>
          </a:bodyPr>
          <a:lstStyle/>
          <a:p>
            <a:r>
              <a:rPr lang="pl-PL" sz="1200" dirty="0" smtClean="0"/>
              <a:t>8</a:t>
            </a:r>
            <a:endParaRPr lang="pl-PL" sz="1200" dirty="0"/>
          </a:p>
        </p:txBody>
      </p:sp>
      <p:sp>
        <p:nvSpPr>
          <p:cNvPr id="10" name="pole tekstowe 9"/>
          <p:cNvSpPr txBox="1"/>
          <p:nvPr/>
        </p:nvSpPr>
        <p:spPr>
          <a:xfrm>
            <a:off x="5868144" y="5013176"/>
            <a:ext cx="288032" cy="276999"/>
          </a:xfrm>
          <a:prstGeom prst="rect">
            <a:avLst/>
          </a:prstGeom>
          <a:solidFill>
            <a:schemeClr val="accent2"/>
          </a:solidFill>
        </p:spPr>
        <p:txBody>
          <a:bodyPr wrap="square" rtlCol="0">
            <a:spAutoFit/>
          </a:bodyPr>
          <a:lstStyle/>
          <a:p>
            <a:r>
              <a:rPr lang="pl-PL" sz="1200" dirty="0" smtClean="0"/>
              <a:t>9</a:t>
            </a:r>
            <a:endParaRPr lang="pl-PL" sz="12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23528" y="188640"/>
            <a:ext cx="8568952" cy="1200329"/>
          </a:xfrm>
          <a:prstGeom prst="rect">
            <a:avLst/>
          </a:prstGeom>
        </p:spPr>
        <p:txBody>
          <a:bodyPr wrap="square">
            <a:spAutoFit/>
          </a:bodyPr>
          <a:lstStyle/>
          <a:p>
            <a:r>
              <a:rPr lang="pl-PL" i="1" dirty="0" smtClean="0">
                <a:solidFill>
                  <a:srgbClr val="7030A0"/>
                </a:solidFill>
              </a:rPr>
              <a:t>Przykład 2. </a:t>
            </a:r>
            <a:r>
              <a:rPr lang="pl-PL" dirty="0" smtClean="0"/>
              <a:t>Średnica wałka wynosi 90 </a:t>
            </a:r>
            <a:r>
              <a:rPr lang="pl-PL" dirty="0" err="1" smtClean="0"/>
              <a:t>mm</a:t>
            </a:r>
            <a:r>
              <a:rPr lang="pl-PL" dirty="0" smtClean="0"/>
              <a:t>. Wiadomo (z tablic), że szybkość skrawania wałka stalowego nożem z nalutowaną płytką z węglików spiekanych wynosi 120 m/min. Obliczyć prędkość obrotową wrzeciona.</a:t>
            </a:r>
          </a:p>
          <a:p>
            <a:r>
              <a:rPr lang="pl-PL" dirty="0" smtClean="0"/>
              <a:t>W obliczeniu stosujemy wzór</a:t>
            </a:r>
            <a:endParaRPr lang="pl-PL" dirty="0"/>
          </a:p>
        </p:txBody>
      </p:sp>
      <p:pic>
        <p:nvPicPr>
          <p:cNvPr id="3" name="Obraz 2"/>
          <p:cNvPicPr/>
          <p:nvPr/>
        </p:nvPicPr>
        <p:blipFill>
          <a:blip r:embed="rId2" cstate="print">
            <a:lum bright="-40000" contrast="88000"/>
          </a:blip>
          <a:srcRect/>
          <a:stretch>
            <a:fillRect/>
          </a:stretch>
        </p:blipFill>
        <p:spPr bwMode="auto">
          <a:xfrm>
            <a:off x="2195736" y="2348880"/>
            <a:ext cx="4680520" cy="1224136"/>
          </a:xfrm>
          <a:prstGeom prst="rect">
            <a:avLst/>
          </a:prstGeom>
          <a:noFill/>
          <a:ln w="9525">
            <a:noFill/>
            <a:miter lim="800000"/>
            <a:headEnd/>
            <a:tailEnd/>
          </a:ln>
        </p:spPr>
      </p:pic>
      <p:sp>
        <p:nvSpPr>
          <p:cNvPr id="4" name="Prostokąt 3"/>
          <p:cNvSpPr/>
          <p:nvPr/>
        </p:nvSpPr>
        <p:spPr>
          <a:xfrm>
            <a:off x="107504" y="4725144"/>
            <a:ext cx="8640960" cy="923330"/>
          </a:xfrm>
          <a:prstGeom prst="rect">
            <a:avLst/>
          </a:prstGeom>
        </p:spPr>
        <p:txBody>
          <a:bodyPr wrap="square">
            <a:spAutoFit/>
          </a:bodyPr>
          <a:lstStyle/>
          <a:p>
            <a:r>
              <a:rPr lang="pl-PL" dirty="0" smtClean="0"/>
              <a:t>Bardzo często tak obliczona prędkość obrotowa wrzeciona na tokarce nie istnieje. W takim razie dobieramy najbliższą mniejszą prędkość obrotową wrzeciona, którą na tokarce dysponujemy.</a:t>
            </a:r>
            <a:endParaRPr lang="pl-PL"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Line 1"/>
          <p:cNvSpPr>
            <a:spLocks noChangeShapeType="1"/>
          </p:cNvSpPr>
          <p:nvPr/>
        </p:nvSpPr>
        <p:spPr bwMode="auto">
          <a:xfrm>
            <a:off x="4746625" y="6891338"/>
            <a:ext cx="0" cy="144462"/>
          </a:xfrm>
          <a:prstGeom prst="line">
            <a:avLst/>
          </a:prstGeom>
          <a:no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pl-PL"/>
          </a:p>
        </p:txBody>
      </p:sp>
      <p:sp>
        <p:nvSpPr>
          <p:cNvPr id="6" name="Prostokąt 5"/>
          <p:cNvSpPr/>
          <p:nvPr/>
        </p:nvSpPr>
        <p:spPr>
          <a:xfrm>
            <a:off x="179512" y="188640"/>
            <a:ext cx="8712968" cy="923330"/>
          </a:xfrm>
          <a:prstGeom prst="rect">
            <a:avLst/>
          </a:prstGeom>
        </p:spPr>
        <p:txBody>
          <a:bodyPr wrap="square">
            <a:spAutoFit/>
          </a:bodyPr>
          <a:lstStyle/>
          <a:p>
            <a:pPr lvl="0" indent="195263" algn="just" fontAlgn="base">
              <a:spcBef>
                <a:spcPct val="0"/>
              </a:spcBef>
              <a:spcAft>
                <a:spcPct val="0"/>
              </a:spcAft>
            </a:pPr>
            <a:r>
              <a:rPr lang="pl-PL" b="1" dirty="0" smtClean="0">
                <a:solidFill>
                  <a:srgbClr val="7030A0"/>
                </a:solidFill>
                <a:latin typeface="Arial" pitchFamily="34" charset="0"/>
                <a:ea typeface="Times New Roman" pitchFamily="18" charset="0"/>
              </a:rPr>
              <a:t>Głębokość skrawania</a:t>
            </a:r>
            <a:r>
              <a:rPr lang="pl-PL" dirty="0" smtClean="0">
                <a:solidFill>
                  <a:srgbClr val="7030A0"/>
                </a:solidFill>
                <a:latin typeface="Arial" pitchFamily="34" charset="0"/>
                <a:ea typeface="Times New Roman" pitchFamily="18" charset="0"/>
              </a:rPr>
              <a:t> </a:t>
            </a:r>
            <a:r>
              <a:rPr lang="pl-PL" dirty="0" smtClean="0">
                <a:latin typeface="Arial" pitchFamily="34" charset="0"/>
                <a:ea typeface="Times New Roman" pitchFamily="18" charset="0"/>
              </a:rPr>
              <a:t>jest to odległość powierzchni obrobionej od powierzchni obrabianej mierzona w kierunku prostopadłym do powierzchni obrobionej. W toczeniu głębokość skrawania </a:t>
            </a:r>
            <a:r>
              <a:rPr lang="pl-PL" i="1" dirty="0" smtClean="0">
                <a:latin typeface="Arial" pitchFamily="34" charset="0"/>
                <a:ea typeface="Times New Roman" pitchFamily="18" charset="0"/>
              </a:rPr>
              <a:t>g </a:t>
            </a:r>
            <a:r>
              <a:rPr lang="pl-PL" dirty="0" smtClean="0">
                <a:latin typeface="Arial" pitchFamily="34" charset="0"/>
                <a:ea typeface="Times New Roman" pitchFamily="18" charset="0"/>
              </a:rPr>
              <a:t>będzie wynosiła (rys. 30)</a:t>
            </a:r>
            <a:endParaRPr lang="pl-PL" sz="1200" dirty="0" smtClean="0">
              <a:latin typeface="Arial" pitchFamily="34" charset="0"/>
            </a:endParaRPr>
          </a:p>
        </p:txBody>
      </p:sp>
      <p:pic>
        <p:nvPicPr>
          <p:cNvPr id="7" name="Obraz 6"/>
          <p:cNvPicPr/>
          <p:nvPr/>
        </p:nvPicPr>
        <p:blipFill>
          <a:blip r:embed="rId2" cstate="print"/>
          <a:srcRect/>
          <a:stretch>
            <a:fillRect/>
          </a:stretch>
        </p:blipFill>
        <p:spPr bwMode="auto">
          <a:xfrm>
            <a:off x="2555776" y="1268760"/>
            <a:ext cx="3528392" cy="1800200"/>
          </a:xfrm>
          <a:prstGeom prst="rect">
            <a:avLst/>
          </a:prstGeom>
          <a:noFill/>
          <a:ln w="9525">
            <a:noFill/>
            <a:miter lim="800000"/>
            <a:headEnd/>
            <a:tailEnd/>
          </a:ln>
        </p:spPr>
      </p:pic>
      <p:sp>
        <p:nvSpPr>
          <p:cNvPr id="8" name="Prostokąt 7"/>
          <p:cNvSpPr/>
          <p:nvPr/>
        </p:nvSpPr>
        <p:spPr>
          <a:xfrm>
            <a:off x="2522945" y="3244334"/>
            <a:ext cx="4098110" cy="369332"/>
          </a:xfrm>
          <a:prstGeom prst="rect">
            <a:avLst/>
          </a:prstGeom>
        </p:spPr>
        <p:txBody>
          <a:bodyPr wrap="none">
            <a:spAutoFit/>
          </a:bodyPr>
          <a:lstStyle/>
          <a:p>
            <a:r>
              <a:rPr lang="pl-PL" dirty="0" smtClean="0"/>
              <a:t>Rys.30. Głębokość skrawa­nia  w  toczeniu</a:t>
            </a:r>
            <a:endParaRPr lang="pl-PL" dirty="0"/>
          </a:p>
        </p:txBody>
      </p:sp>
      <p:pic>
        <p:nvPicPr>
          <p:cNvPr id="9" name="Obraz 8"/>
          <p:cNvPicPr/>
          <p:nvPr/>
        </p:nvPicPr>
        <p:blipFill>
          <a:blip r:embed="rId3" cstate="print">
            <a:lum bright="-40000" contrast="66000"/>
          </a:blip>
          <a:srcRect l="8000" t="11765" r="12000" b="17647"/>
          <a:stretch>
            <a:fillRect/>
          </a:stretch>
        </p:blipFill>
        <p:spPr bwMode="auto">
          <a:xfrm>
            <a:off x="3563888" y="3717032"/>
            <a:ext cx="1440160" cy="864096"/>
          </a:xfrm>
          <a:prstGeom prst="rect">
            <a:avLst/>
          </a:prstGeom>
          <a:noFill/>
          <a:ln w="9525">
            <a:noFill/>
            <a:miter lim="800000"/>
            <a:headEnd/>
            <a:tailEnd/>
          </a:ln>
        </p:spPr>
      </p:pic>
      <p:sp>
        <p:nvSpPr>
          <p:cNvPr id="10" name="Prostokąt 9"/>
          <p:cNvSpPr/>
          <p:nvPr/>
        </p:nvSpPr>
        <p:spPr>
          <a:xfrm>
            <a:off x="1979712" y="5013176"/>
            <a:ext cx="4572000" cy="923330"/>
          </a:xfrm>
          <a:prstGeom prst="rect">
            <a:avLst/>
          </a:prstGeom>
        </p:spPr>
        <p:txBody>
          <a:bodyPr>
            <a:spAutoFit/>
          </a:bodyPr>
          <a:lstStyle/>
          <a:p>
            <a:r>
              <a:rPr lang="pl-PL" dirty="0" smtClean="0"/>
              <a:t>gdzie:</a:t>
            </a:r>
          </a:p>
          <a:p>
            <a:r>
              <a:rPr lang="pl-PL" dirty="0" smtClean="0"/>
              <a:t>D — średnica powierzchni obrabianej w mm,   . d — średnica powierzchni obrobionej w </a:t>
            </a:r>
            <a:r>
              <a:rPr lang="pl-PL" dirty="0" err="1" smtClean="0"/>
              <a:t>mm</a:t>
            </a:r>
            <a:r>
              <a:rPr lang="pl-PL" dirty="0" smtClean="0"/>
              <a:t>.</a:t>
            </a:r>
            <a:endParaRPr lang="pl-PL"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23528" y="332656"/>
            <a:ext cx="8568952" cy="646331"/>
          </a:xfrm>
          <a:prstGeom prst="rect">
            <a:avLst/>
          </a:prstGeom>
        </p:spPr>
        <p:txBody>
          <a:bodyPr wrap="square">
            <a:spAutoFit/>
          </a:bodyPr>
          <a:lstStyle/>
          <a:p>
            <a:r>
              <a:rPr lang="pl-PL" dirty="0" smtClean="0"/>
              <a:t>Przykład.  Obliczyć głębokość skrawania </a:t>
            </a:r>
            <a:r>
              <a:rPr lang="pl-PL" i="1" dirty="0" smtClean="0"/>
              <a:t>g, </a:t>
            </a:r>
            <a:r>
              <a:rPr lang="pl-PL" dirty="0" smtClean="0"/>
              <a:t>jeżeli wałek przed  obróbką ma średnicę = 75 mm, a po obróbce 70 </a:t>
            </a:r>
            <a:r>
              <a:rPr lang="pl-PL" dirty="0" err="1" smtClean="0"/>
              <a:t>mm</a:t>
            </a:r>
            <a:r>
              <a:rPr lang="pl-PL" dirty="0" smtClean="0"/>
              <a:t>.</a:t>
            </a:r>
            <a:endParaRPr lang="pl-PL" dirty="0"/>
          </a:p>
        </p:txBody>
      </p:sp>
      <p:pic>
        <p:nvPicPr>
          <p:cNvPr id="3" name="Obraz 2"/>
          <p:cNvPicPr/>
          <p:nvPr/>
        </p:nvPicPr>
        <p:blipFill>
          <a:blip r:embed="rId2" cstate="print">
            <a:lum bright="-36000" contrast="100000"/>
          </a:blip>
          <a:srcRect/>
          <a:stretch>
            <a:fillRect/>
          </a:stretch>
        </p:blipFill>
        <p:spPr bwMode="auto">
          <a:xfrm>
            <a:off x="1115616" y="2132856"/>
            <a:ext cx="6336704" cy="22322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95536" y="751344"/>
            <a:ext cx="8280920" cy="3416320"/>
          </a:xfrm>
          <a:prstGeom prst="rect">
            <a:avLst/>
          </a:prstGeom>
        </p:spPr>
        <p:txBody>
          <a:bodyPr wrap="square">
            <a:spAutoFit/>
          </a:bodyPr>
          <a:lstStyle/>
          <a:p>
            <a:pPr algn="ctr"/>
            <a:r>
              <a:rPr lang="pl-PL" b="1" dirty="0" smtClean="0">
                <a:solidFill>
                  <a:srgbClr val="7030A0"/>
                </a:solidFill>
              </a:rPr>
              <a:t>Naddatki.</a:t>
            </a:r>
            <a:r>
              <a:rPr lang="pl-PL" dirty="0" smtClean="0">
                <a:solidFill>
                  <a:srgbClr val="7030A0"/>
                </a:solidFill>
              </a:rPr>
              <a:t> </a:t>
            </a:r>
          </a:p>
          <a:p>
            <a:r>
              <a:rPr lang="pl-PL" dirty="0" smtClean="0">
                <a:solidFill>
                  <a:srgbClr val="7030A0"/>
                </a:solidFill>
              </a:rPr>
              <a:t> </a:t>
            </a:r>
            <a:r>
              <a:rPr lang="pl-PL" dirty="0" smtClean="0"/>
              <a:t>Każdy przedmiot, który ma być obrabiany, musi być wykonany z pewnym nadmiarem wymiarów na obróbkę, tzw.</a:t>
            </a:r>
          </a:p>
          <a:p>
            <a:r>
              <a:rPr lang="pl-PL" dirty="0" smtClean="0"/>
              <a:t>naddatkiem. Naddatek może być skrojony jednym przejściem noża lub większą liczbą przejść i powinien być możliwie mały, bo wtedy zużywamy najmniej materiału na skrojenie oraz mało energii na pracę skrawania. Jednak naddatek powinien zapewniać uzyskanie czystej i gładkiej powierzchni obrobionej. W czasie toczenia skrawamy zwykle dwie warstwy materiału. Pierwszą warstwę toczy się zgrubnie w tym celu, żeby wyrównać powierzchnię. Drugą warstwę, zwykle bardzo cienką, skrawa się wykańczająco.</a:t>
            </a:r>
          </a:p>
          <a:p>
            <a:r>
              <a:rPr lang="pl-PL" dirty="0" smtClean="0"/>
              <a:t>Wartości naddatku na obróbkę podawane w tablicach technologicznych odnoszą się do średnicy. Naddatki odnoszące się do promienia muszą być wyraźnie zaznaczone.</a:t>
            </a:r>
            <a:endParaRPr lang="pl-PL"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51520" y="836712"/>
            <a:ext cx="8712968" cy="3447098"/>
          </a:xfrm>
          <a:prstGeom prst="rect">
            <a:avLst/>
          </a:prstGeom>
        </p:spPr>
        <p:txBody>
          <a:bodyPr wrap="square">
            <a:spAutoFit/>
          </a:bodyPr>
          <a:lstStyle/>
          <a:p>
            <a:pPr algn="ctr"/>
            <a:r>
              <a:rPr lang="pl-PL" sz="2800" b="1" dirty="0" smtClean="0">
                <a:solidFill>
                  <a:srgbClr val="7030A0"/>
                </a:solidFill>
              </a:rPr>
              <a:t>Posuw. </a:t>
            </a:r>
          </a:p>
          <a:p>
            <a:pPr algn="ctr"/>
            <a:endParaRPr lang="pl-PL" sz="2800" b="1" dirty="0" smtClean="0">
              <a:solidFill>
                <a:srgbClr val="7030A0"/>
              </a:solidFill>
            </a:endParaRPr>
          </a:p>
          <a:p>
            <a:r>
              <a:rPr lang="pl-PL" dirty="0" smtClean="0"/>
              <a:t>Żeby skrawanie na tokarce było ciągłe, musi być zastosowany posuw. </a:t>
            </a:r>
          </a:p>
          <a:p>
            <a:r>
              <a:rPr lang="pl-PL" b="1" dirty="0" smtClean="0">
                <a:solidFill>
                  <a:srgbClr val="0070C0"/>
                </a:solidFill>
              </a:rPr>
              <a:t>Posuw jest wzdłużny</a:t>
            </a:r>
            <a:r>
              <a:rPr lang="pl-PL" dirty="0" smtClean="0"/>
              <a:t>, jeżeli nóż podczas toczenia odbywa drogę wzdłuż łoża.</a:t>
            </a:r>
          </a:p>
          <a:p>
            <a:r>
              <a:rPr lang="pl-PL" b="1" dirty="0" smtClean="0">
                <a:solidFill>
                  <a:srgbClr val="0070C0"/>
                </a:solidFill>
              </a:rPr>
              <a:t>Posuw jest poprzeczny</a:t>
            </a:r>
            <a:r>
              <a:rPr lang="pl-PL" dirty="0" smtClean="0"/>
              <a:t>, jeżeli nóż odbywa podczas toczenia drogę w poprzek łoża, prostopadle do osi toczenia (tokarki). </a:t>
            </a:r>
          </a:p>
          <a:p>
            <a:r>
              <a:rPr lang="pl-PL" b="1" dirty="0" smtClean="0">
                <a:solidFill>
                  <a:srgbClr val="0070C0"/>
                </a:solidFill>
              </a:rPr>
              <a:t>Posuw jest skośny</a:t>
            </a:r>
            <a:r>
              <a:rPr lang="pl-PL" dirty="0" smtClean="0"/>
              <a:t>, jeżeli podczas toczenia nóż odbywa drogę skośnie do łoża.</a:t>
            </a:r>
          </a:p>
          <a:p>
            <a:r>
              <a:rPr lang="pl-PL" dirty="0" smtClean="0"/>
              <a:t>W tokarce nóż otrzymuje ruch posuwowy z wrzeciona tokarki za pomocą mechanizmów posuwowych.</a:t>
            </a:r>
          </a:p>
          <a:p>
            <a:r>
              <a:rPr lang="pl-PL" dirty="0" smtClean="0"/>
              <a:t>Wartość posuwu mierzy się w milimetrach na jeden obrót wrzeciona (mm </a:t>
            </a:r>
            <a:r>
              <a:rPr lang="pl-PL" dirty="0" err="1" smtClean="0"/>
              <a:t>/obr</a:t>
            </a:r>
            <a:r>
              <a:rPr lang="pl-PL" dirty="0" smtClean="0"/>
              <a:t>). </a:t>
            </a:r>
          </a:p>
          <a:p>
            <a:r>
              <a:rPr lang="pl-PL" dirty="0" smtClean="0"/>
              <a:t>Jest ona zależna od </a:t>
            </a:r>
            <a:r>
              <a:rPr lang="pl-PL" b="1" dirty="0" smtClean="0">
                <a:solidFill>
                  <a:srgbClr val="0070C0"/>
                </a:solidFill>
              </a:rPr>
              <a:t>materiału obrabianego i rodzaju obróbki</a:t>
            </a:r>
            <a:r>
              <a:rPr lang="pl-PL" dirty="0" smtClean="0"/>
              <a:t>.</a:t>
            </a:r>
            <a:endParaRPr lang="pl-PL"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79512" y="188640"/>
            <a:ext cx="8784976" cy="1200329"/>
          </a:xfrm>
          <a:prstGeom prst="rect">
            <a:avLst/>
          </a:prstGeom>
        </p:spPr>
        <p:txBody>
          <a:bodyPr wrap="square">
            <a:spAutoFit/>
          </a:bodyPr>
          <a:lstStyle/>
          <a:p>
            <a:r>
              <a:rPr lang="pl-PL" dirty="0" smtClean="0"/>
              <a:t>Rysunek 31 przedstawia schematycznie kolejne położenie noża przed rozpoczęciem obrotu przedmiotu obrabianego i po dokonaniu jednego obrotu podczas toczenia wzdłużnego. Z rysunku łatwo wywnioskować, że nóż skrawa warstewkę materiału, której przekrój poprzeczny jest równoległobokiem. </a:t>
            </a:r>
            <a:endParaRPr lang="pl-PL" dirty="0"/>
          </a:p>
        </p:txBody>
      </p:sp>
      <p:pic>
        <p:nvPicPr>
          <p:cNvPr id="3" name="Obraz 2"/>
          <p:cNvPicPr/>
          <p:nvPr/>
        </p:nvPicPr>
        <p:blipFill>
          <a:blip r:embed="rId2" cstate="print"/>
          <a:srcRect r="40351"/>
          <a:stretch>
            <a:fillRect/>
          </a:stretch>
        </p:blipFill>
        <p:spPr bwMode="auto">
          <a:xfrm>
            <a:off x="539552" y="1484784"/>
            <a:ext cx="7848872" cy="3528392"/>
          </a:xfrm>
          <a:prstGeom prst="rect">
            <a:avLst/>
          </a:prstGeom>
          <a:noFill/>
          <a:ln w="9525">
            <a:noFill/>
            <a:miter lim="800000"/>
            <a:headEnd/>
            <a:tailEnd/>
          </a:ln>
        </p:spPr>
      </p:pic>
      <p:sp>
        <p:nvSpPr>
          <p:cNvPr id="4" name="Prostokąt 3"/>
          <p:cNvSpPr/>
          <p:nvPr/>
        </p:nvSpPr>
        <p:spPr>
          <a:xfrm>
            <a:off x="6228184" y="3501008"/>
            <a:ext cx="2646040" cy="1200329"/>
          </a:xfrm>
          <a:prstGeom prst="rect">
            <a:avLst/>
          </a:prstGeom>
        </p:spPr>
        <p:txBody>
          <a:bodyPr wrap="square">
            <a:spAutoFit/>
          </a:bodyPr>
          <a:lstStyle/>
          <a:p>
            <a:r>
              <a:rPr lang="pl-PL" dirty="0" smtClean="0"/>
              <a:t>Rys.   31.   Kolejne   położenie   noża   przed i  po dokonaniu obrotu toczonego wałka</a:t>
            </a:r>
            <a:endParaRPr lang="pl-PL" dirty="0"/>
          </a:p>
        </p:txBody>
      </p:sp>
      <p:sp>
        <p:nvSpPr>
          <p:cNvPr id="5" name="Prostokąt 4"/>
          <p:cNvSpPr/>
          <p:nvPr/>
        </p:nvSpPr>
        <p:spPr>
          <a:xfrm>
            <a:off x="251520" y="4941168"/>
            <a:ext cx="8640960" cy="1200329"/>
          </a:xfrm>
          <a:prstGeom prst="rect">
            <a:avLst/>
          </a:prstGeom>
        </p:spPr>
        <p:txBody>
          <a:bodyPr wrap="square">
            <a:spAutoFit/>
          </a:bodyPr>
          <a:lstStyle/>
          <a:p>
            <a:r>
              <a:rPr lang="pl-PL" dirty="0" smtClean="0"/>
              <a:t>Grubość warstewki na rysunku została oznaczona literą </a:t>
            </a:r>
            <a:r>
              <a:rPr lang="pl-PL" i="1" dirty="0" smtClean="0"/>
              <a:t>a, </a:t>
            </a:r>
            <a:r>
              <a:rPr lang="pl-PL" dirty="0" smtClean="0"/>
              <a:t>szerokość zaś równa długości czynnej krawędzi tnącej literą b. Pole przekroju warstewki będzie równe iloczynowi długości boku i wysokości. Jeżeli przyjmiemy za długość boku równoległoboku skrawanego posuw </a:t>
            </a:r>
            <a:r>
              <a:rPr lang="pl-PL" i="1" dirty="0" smtClean="0"/>
              <a:t>p, </a:t>
            </a:r>
            <a:r>
              <a:rPr lang="pl-PL" dirty="0" smtClean="0"/>
              <a:t>to odpowiednio wysokością będzie głębokość skrawania </a:t>
            </a:r>
            <a:r>
              <a:rPr lang="pl-PL" i="1" dirty="0" smtClean="0"/>
              <a:t>g, </a:t>
            </a:r>
            <a:r>
              <a:rPr lang="pl-PL" dirty="0" smtClean="0"/>
              <a:t>a więc pole przekroju</a:t>
            </a:r>
            <a:endParaRPr lang="pl-PL" dirty="0"/>
          </a:p>
        </p:txBody>
      </p:sp>
      <p:sp>
        <p:nvSpPr>
          <p:cNvPr id="6" name="Prostokąt 5"/>
          <p:cNvSpPr/>
          <p:nvPr/>
        </p:nvSpPr>
        <p:spPr>
          <a:xfrm>
            <a:off x="3347864" y="6165304"/>
            <a:ext cx="2088232" cy="461665"/>
          </a:xfrm>
          <a:prstGeom prst="rect">
            <a:avLst/>
          </a:prstGeom>
        </p:spPr>
        <p:txBody>
          <a:bodyPr wrap="square">
            <a:spAutoFit/>
          </a:bodyPr>
          <a:lstStyle/>
          <a:p>
            <a:r>
              <a:rPr lang="pl-PL" sz="2400" i="1" dirty="0" smtClean="0"/>
              <a:t>f = p x g </a:t>
            </a:r>
            <a:r>
              <a:rPr lang="pl-PL" sz="2400" dirty="0" smtClean="0"/>
              <a:t>mm</a:t>
            </a:r>
            <a:r>
              <a:rPr lang="pl-PL" sz="2400" baseline="30000" dirty="0" smtClean="0"/>
              <a:t>2</a:t>
            </a:r>
            <a:endParaRPr lang="pl-PL" sz="2400" dirty="0"/>
          </a:p>
        </p:txBody>
      </p:sp>
      <p:sp>
        <p:nvSpPr>
          <p:cNvPr id="8" name="pole tekstowe 7"/>
          <p:cNvSpPr txBox="1"/>
          <p:nvPr/>
        </p:nvSpPr>
        <p:spPr>
          <a:xfrm>
            <a:off x="6012160" y="6237312"/>
            <a:ext cx="288032" cy="36933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pl-PL" dirty="0" smtClean="0"/>
              <a:t>1</a:t>
            </a:r>
            <a:endParaRPr lang="pl-PL"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11560" y="548680"/>
            <a:ext cx="8136904" cy="2677656"/>
          </a:xfrm>
          <a:prstGeom prst="rect">
            <a:avLst/>
          </a:prstGeom>
        </p:spPr>
        <p:txBody>
          <a:bodyPr wrap="square">
            <a:spAutoFit/>
          </a:bodyPr>
          <a:lstStyle/>
          <a:p>
            <a:pPr algn="ctr"/>
            <a:r>
              <a:rPr lang="pl-PL" sz="2400" i="1" dirty="0" smtClean="0">
                <a:solidFill>
                  <a:srgbClr val="0070C0"/>
                </a:solidFill>
              </a:rPr>
              <a:t>Przykład</a:t>
            </a:r>
            <a:r>
              <a:rPr lang="pl-PL" sz="2400" i="1" dirty="0" smtClean="0"/>
              <a:t>.   </a:t>
            </a:r>
          </a:p>
          <a:p>
            <a:endParaRPr lang="pl-PL" sz="2400" i="1" dirty="0" smtClean="0"/>
          </a:p>
          <a:p>
            <a:r>
              <a:rPr lang="pl-PL" sz="2400" dirty="0" smtClean="0"/>
              <a:t>Obliczyć  pole  </a:t>
            </a:r>
            <a:r>
              <a:rPr lang="pl-PL" sz="2400" i="1" dirty="0" smtClean="0"/>
              <a:t>f  </a:t>
            </a:r>
            <a:r>
              <a:rPr lang="pl-PL" sz="2400" dirty="0" smtClean="0"/>
              <a:t>przekroju  warstwy  skrawanej,  jeżeli  posuw wynosi 0,3 mm/</a:t>
            </a:r>
            <a:r>
              <a:rPr lang="pl-PL" sz="2400" dirty="0" err="1" smtClean="0"/>
              <a:t>obr</a:t>
            </a:r>
            <a:r>
              <a:rPr lang="pl-PL" sz="2400" dirty="0" smtClean="0"/>
              <a:t>, a głębokość skrawania </a:t>
            </a:r>
            <a:r>
              <a:rPr lang="pl-PL" sz="2400" i="1" dirty="0" smtClean="0"/>
              <a:t>g </a:t>
            </a:r>
            <a:r>
              <a:rPr lang="pl-PL" sz="2400" dirty="0" smtClean="0"/>
              <a:t>= 4 mm</a:t>
            </a:r>
          </a:p>
          <a:p>
            <a:endParaRPr lang="pl-PL" sz="2400" i="1" dirty="0" smtClean="0"/>
          </a:p>
          <a:p>
            <a:endParaRPr lang="pl-PL" sz="2400" i="1" dirty="0" smtClean="0"/>
          </a:p>
          <a:p>
            <a:r>
              <a:rPr lang="pl-PL" sz="2400" i="1" dirty="0" smtClean="0"/>
              <a:t>                                  f</a:t>
            </a:r>
            <a:r>
              <a:rPr lang="pl-PL" sz="2400" dirty="0" smtClean="0"/>
              <a:t>= P • </a:t>
            </a:r>
            <a:r>
              <a:rPr lang="pl-PL" sz="2400" i="1" dirty="0" smtClean="0"/>
              <a:t>9 </a:t>
            </a:r>
            <a:r>
              <a:rPr lang="pl-PL" sz="2400" dirty="0" smtClean="0"/>
              <a:t>= 0,3 • 4 = 1,2 mm</a:t>
            </a:r>
            <a:r>
              <a:rPr lang="pl-PL" sz="2400" baseline="30000" dirty="0" smtClean="0"/>
              <a:t>2</a:t>
            </a:r>
            <a:endParaRPr lang="pl-PL" sz="24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51520" y="1268760"/>
            <a:ext cx="8496944" cy="387798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17500" algn="ctr" defTabSz="914400" rtl="0" eaLnBrk="1" fontAlgn="base" latinLnBrk="0" hangingPunct="1">
              <a:lnSpc>
                <a:spcPct val="100000"/>
              </a:lnSpc>
              <a:spcBef>
                <a:spcPct val="0"/>
              </a:spcBef>
              <a:spcAft>
                <a:spcPct val="0"/>
              </a:spcAft>
              <a:buClrTx/>
              <a:buSzTx/>
              <a:buFontTx/>
              <a:buNone/>
              <a:tabLst/>
            </a:pPr>
            <a:r>
              <a:rPr kumimoji="0" lang="pl-PL" sz="2400" b="1" i="1" u="none" strike="noStrike" cap="none" normalizeH="0" baseline="0" dirty="0" smtClean="0">
                <a:ln>
                  <a:noFill/>
                </a:ln>
                <a:solidFill>
                  <a:srgbClr val="C00000"/>
                </a:solidFill>
                <a:effectLst/>
                <a:latin typeface="Arial" pitchFamily="34" charset="0"/>
                <a:ea typeface="Times New Roman" pitchFamily="18" charset="0"/>
              </a:rPr>
              <a:t>Klasyfikacja noży tokarskich.</a:t>
            </a:r>
            <a:r>
              <a:rPr kumimoji="0" lang="pl-PL" sz="2400" b="1" i="0" u="none" strike="noStrike" cap="none" normalizeH="0" baseline="0" dirty="0" smtClean="0">
                <a:ln>
                  <a:noFill/>
                </a:ln>
                <a:solidFill>
                  <a:schemeClr val="tx1"/>
                </a:solidFill>
                <a:effectLst/>
                <a:latin typeface="Arial" pitchFamily="34" charset="0"/>
                <a:ea typeface="Times New Roman" pitchFamily="18" charset="0"/>
              </a:rPr>
              <a:t> </a:t>
            </a:r>
          </a:p>
          <a:p>
            <a:pPr marL="0" marR="0" lvl="0" indent="317500" algn="ctr" defTabSz="914400" rtl="0" eaLnBrk="1" fontAlgn="base" latinLnBrk="0" hangingPunct="1">
              <a:lnSpc>
                <a:spcPct val="100000"/>
              </a:lnSpc>
              <a:spcBef>
                <a:spcPct val="0"/>
              </a:spcBef>
              <a:spcAft>
                <a:spcPct val="0"/>
              </a:spcAft>
              <a:buClrTx/>
              <a:buSzTx/>
              <a:buFontTx/>
              <a:buNone/>
              <a:tabLst/>
            </a:pPr>
            <a:endParaRPr kumimoji="0" lang="pl-PL" sz="2400" b="1"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317500" algn="just" defTabSz="914400" rtl="0" eaLnBrk="1" fontAlgn="base" latinLnBrk="0" hangingPunct="1">
              <a:lnSpc>
                <a:spcPct val="100000"/>
              </a:lnSpc>
              <a:spcBef>
                <a:spcPct val="0"/>
              </a:spcBef>
              <a:spcAft>
                <a:spcPct val="0"/>
              </a:spcAft>
              <a:buClrTx/>
              <a:buSzTx/>
              <a:buFontTx/>
              <a:buNone/>
              <a:tabLst/>
            </a:pPr>
            <a:r>
              <a:rPr kumimoji="0" lang="pl-PL" b="0" i="0" u="none" strike="noStrike" cap="none" normalizeH="0" baseline="0" dirty="0" smtClean="0">
                <a:ln>
                  <a:noFill/>
                </a:ln>
                <a:solidFill>
                  <a:schemeClr val="tx1"/>
                </a:solidFill>
                <a:effectLst/>
                <a:latin typeface="Arial" pitchFamily="34" charset="0"/>
                <a:ea typeface="Times New Roman" pitchFamily="18" charset="0"/>
              </a:rPr>
              <a:t>Noże dzieli się na </a:t>
            </a:r>
            <a:r>
              <a:rPr kumimoji="0" lang="pl-PL" b="1" i="1" u="none" strike="noStrike" cap="none" normalizeH="0" baseline="0" dirty="0" smtClean="0">
                <a:ln>
                  <a:noFill/>
                </a:ln>
                <a:solidFill>
                  <a:srgbClr val="0070C0"/>
                </a:solidFill>
                <a:effectLst/>
                <a:latin typeface="Arial" pitchFamily="34" charset="0"/>
                <a:ea typeface="Times New Roman" pitchFamily="18" charset="0"/>
              </a:rPr>
              <a:t>zdzieraki i </a:t>
            </a:r>
            <a:r>
              <a:rPr kumimoji="0" lang="pl-PL" b="1" i="1" u="none" strike="noStrike" cap="none" normalizeH="0" baseline="0" dirty="0" err="1" smtClean="0">
                <a:ln>
                  <a:noFill/>
                </a:ln>
                <a:solidFill>
                  <a:srgbClr val="0070C0"/>
                </a:solidFill>
                <a:effectLst/>
                <a:latin typeface="Arial" pitchFamily="34" charset="0"/>
                <a:ea typeface="Times New Roman" pitchFamily="18" charset="0"/>
              </a:rPr>
              <a:t>wykańczaki</a:t>
            </a:r>
            <a:r>
              <a:rPr kumimoji="0" lang="pl-PL" b="1" i="1" u="none" strike="noStrike" cap="none" normalizeH="0" baseline="0" dirty="0" smtClean="0">
                <a:ln>
                  <a:noFill/>
                </a:ln>
                <a:solidFill>
                  <a:srgbClr val="0070C0"/>
                </a:solidFill>
                <a:effectLst/>
                <a:latin typeface="Arial" pitchFamily="34" charset="0"/>
                <a:ea typeface="Times New Roman" pitchFamily="18" charset="0"/>
              </a:rPr>
              <a:t>.</a:t>
            </a:r>
          </a:p>
          <a:p>
            <a:pPr indent="317500" algn="just" fontAlgn="base">
              <a:spcBef>
                <a:spcPct val="0"/>
              </a:spcBef>
              <a:spcAft>
                <a:spcPct val="0"/>
              </a:spcAft>
            </a:pPr>
            <a:r>
              <a:rPr kumimoji="0" lang="pl-PL" b="0" i="0" u="none" strike="noStrike" cap="none" normalizeH="0" baseline="0" dirty="0" smtClean="0">
                <a:ln>
                  <a:noFill/>
                </a:ln>
                <a:solidFill>
                  <a:schemeClr val="tx1"/>
                </a:solidFill>
                <a:effectLst/>
                <a:latin typeface="Arial" pitchFamily="34" charset="0"/>
                <a:ea typeface="Times New Roman" pitchFamily="18" charset="0"/>
              </a:rPr>
              <a:t>Noże zdzieraki stosowane są wówczas, gdy trzeba zdjąć warstewkę zewnętrzną z obrabianego przedmiotu, ale nie zależy nam na gładkości obrabianej powierzchni.</a:t>
            </a:r>
            <a:r>
              <a:rPr lang="pl-PL" dirty="0" smtClean="0">
                <a:latin typeface="Arial" pitchFamily="34" charset="0"/>
                <a:ea typeface="Times New Roman" pitchFamily="18" charset="0"/>
              </a:rPr>
              <a:t> </a:t>
            </a:r>
          </a:p>
          <a:p>
            <a:pPr indent="317500" algn="just" fontAlgn="base">
              <a:spcBef>
                <a:spcPct val="0"/>
              </a:spcBef>
              <a:spcAft>
                <a:spcPct val="0"/>
              </a:spcAft>
            </a:pPr>
            <a:endParaRPr lang="pl-PL" dirty="0" smtClean="0">
              <a:latin typeface="Arial" pitchFamily="34" charset="0"/>
              <a:ea typeface="Times New Roman" pitchFamily="18" charset="0"/>
            </a:endParaRPr>
          </a:p>
          <a:p>
            <a:pPr indent="317500" algn="just" fontAlgn="base">
              <a:spcBef>
                <a:spcPct val="0"/>
              </a:spcBef>
              <a:spcAft>
                <a:spcPct val="0"/>
              </a:spcAft>
            </a:pPr>
            <a:r>
              <a:rPr lang="pl-PL" dirty="0" smtClean="0">
                <a:latin typeface="Arial" pitchFamily="34" charset="0"/>
                <a:ea typeface="Times New Roman" pitchFamily="18" charset="0"/>
              </a:rPr>
              <a:t>Noże dzielimy na </a:t>
            </a:r>
            <a:r>
              <a:rPr lang="pl-PL" b="1" i="1" dirty="0" smtClean="0">
                <a:solidFill>
                  <a:srgbClr val="0070C0"/>
                </a:solidFill>
                <a:latin typeface="Arial" pitchFamily="34" charset="0"/>
                <a:ea typeface="Times New Roman" pitchFamily="18" charset="0"/>
              </a:rPr>
              <a:t>prawe </a:t>
            </a:r>
            <a:r>
              <a:rPr lang="pl-PL" b="1" dirty="0" smtClean="0">
                <a:solidFill>
                  <a:srgbClr val="0070C0"/>
                </a:solidFill>
                <a:latin typeface="Arial" pitchFamily="34" charset="0"/>
                <a:ea typeface="Times New Roman" pitchFamily="18" charset="0"/>
              </a:rPr>
              <a:t>i </a:t>
            </a:r>
            <a:r>
              <a:rPr lang="pl-PL" b="1" i="1" dirty="0" smtClean="0">
                <a:solidFill>
                  <a:srgbClr val="0070C0"/>
                </a:solidFill>
                <a:latin typeface="Arial" pitchFamily="34" charset="0"/>
                <a:ea typeface="Times New Roman" pitchFamily="18" charset="0"/>
              </a:rPr>
              <a:t>lewe</a:t>
            </a:r>
            <a:r>
              <a:rPr lang="pl-PL" i="1" dirty="0" smtClean="0">
                <a:latin typeface="Arial" pitchFamily="34" charset="0"/>
                <a:ea typeface="Times New Roman" pitchFamily="18" charset="0"/>
              </a:rPr>
              <a:t>. </a:t>
            </a:r>
          </a:p>
          <a:p>
            <a:pPr indent="317500" algn="just" fontAlgn="base">
              <a:spcBef>
                <a:spcPct val="0"/>
              </a:spcBef>
              <a:spcAft>
                <a:spcPct val="0"/>
              </a:spcAft>
            </a:pPr>
            <a:r>
              <a:rPr lang="pl-PL" b="1" dirty="0" smtClean="0">
                <a:solidFill>
                  <a:srgbClr val="00B050"/>
                </a:solidFill>
                <a:latin typeface="Arial" pitchFamily="34" charset="0"/>
                <a:ea typeface="Times New Roman" pitchFamily="18" charset="0"/>
              </a:rPr>
              <a:t>Prawym nożem </a:t>
            </a:r>
            <a:r>
              <a:rPr lang="pl-PL" dirty="0" smtClean="0">
                <a:latin typeface="Arial" pitchFamily="34" charset="0"/>
                <a:ea typeface="Times New Roman" pitchFamily="18" charset="0"/>
              </a:rPr>
              <a:t>nazwano taki nóż, który zamocowany w imaku suportowym skrawa, przesuwając się od konika do wrzeciennika. </a:t>
            </a:r>
          </a:p>
          <a:p>
            <a:pPr indent="317500" algn="just" fontAlgn="base">
              <a:spcBef>
                <a:spcPct val="0"/>
              </a:spcBef>
              <a:spcAft>
                <a:spcPct val="0"/>
              </a:spcAft>
            </a:pPr>
            <a:r>
              <a:rPr lang="pl-PL" b="1" dirty="0" smtClean="0">
                <a:solidFill>
                  <a:srgbClr val="00B050"/>
                </a:solidFill>
                <a:latin typeface="Arial" pitchFamily="34" charset="0"/>
                <a:ea typeface="Times New Roman" pitchFamily="18" charset="0"/>
              </a:rPr>
              <a:t>Lewym nożem </a:t>
            </a:r>
            <a:r>
              <a:rPr lang="pl-PL" dirty="0" smtClean="0">
                <a:latin typeface="Arial" pitchFamily="34" charset="0"/>
                <a:ea typeface="Times New Roman" pitchFamily="18" charset="0"/>
              </a:rPr>
              <a:t>nazwano nóż, który skrawa, przesuwając się od wrzeciennika do konika. Do rozpoznania noża prawego lub lewego stosuje się również prawo dłoni. </a:t>
            </a:r>
            <a:endParaRPr kumimoji="0" lang="pl-PL"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1"/>
          <p:cNvSpPr>
            <a:spLocks noChangeArrowheads="1"/>
          </p:cNvSpPr>
          <p:nvPr/>
        </p:nvSpPr>
        <p:spPr bwMode="auto">
          <a:xfrm>
            <a:off x="179512" y="188640"/>
            <a:ext cx="8820472"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pl-PL" sz="1400" dirty="0" smtClean="0">
                <a:latin typeface="Arial" pitchFamily="34" charset="0"/>
                <a:ea typeface="Times New Roman" pitchFamily="18" charset="0"/>
                <a:cs typeface="Arial" pitchFamily="34" charset="0"/>
              </a:rPr>
              <a:t>P</a:t>
            </a:r>
            <a:r>
              <a:rPr kumimoji="0" lang="pl-PL"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rawo dłoni (rys. 32). </a:t>
            </a:r>
          </a:p>
          <a:p>
            <a:pPr algn="ctr"/>
            <a:endParaRPr kumimoji="0" lang="pl-PL"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r>
              <a:rPr kumimoji="0" lang="pl-PL"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Nóż położony płaszczyzną podstawową na stole, zwrócony częścią roboczą od robotnika będzie prawym wtedy, kiedy po przykryciu </a:t>
            </a:r>
            <a:r>
              <a:rPr lang="pl-PL" sz="1400" dirty="0" smtClean="0">
                <a:latin typeface="Arial" pitchFamily="34" charset="0"/>
                <a:cs typeface="Arial" pitchFamily="34" charset="0"/>
              </a:rPr>
              <a:t>go prawą dłonią tak, żeby palec środkowy wskazywał wierzchołek noża, będzie miał krawędź tnącą po tej samej stronie, po której znajduje się wielki palec prawej ręki. Jeżeli nóż przykryty w taki sam sposób lewą ręką będzie miał krawędź tnącą po tej samej stronie, po której jest wielki palec, to taki nóż będzie nożem lewym.</a:t>
            </a:r>
            <a:endParaRPr lang="pl-PL" sz="1400" dirty="0">
              <a:latin typeface="Arial" pitchFamily="34" charset="0"/>
              <a:cs typeface="Arial" pitchFamily="34" charset="0"/>
            </a:endParaRPr>
          </a:p>
        </p:txBody>
      </p:sp>
      <p:pic>
        <p:nvPicPr>
          <p:cNvPr id="4" name="Obraz 3"/>
          <p:cNvPicPr/>
          <p:nvPr/>
        </p:nvPicPr>
        <p:blipFill>
          <a:blip r:embed="rId2" cstate="print">
            <a:lum bright="-39000" contrast="71000"/>
          </a:blip>
          <a:srcRect l="64717"/>
          <a:stretch>
            <a:fillRect/>
          </a:stretch>
        </p:blipFill>
        <p:spPr bwMode="auto">
          <a:xfrm>
            <a:off x="1475656" y="1916832"/>
            <a:ext cx="5851153" cy="3744416"/>
          </a:xfrm>
          <a:prstGeom prst="rect">
            <a:avLst/>
          </a:prstGeom>
          <a:noFill/>
          <a:ln w="9525">
            <a:noFill/>
            <a:miter lim="800000"/>
            <a:headEnd/>
            <a:tailEnd/>
          </a:ln>
        </p:spPr>
      </p:pic>
      <p:sp>
        <p:nvSpPr>
          <p:cNvPr id="5" name="Prostokąt 4"/>
          <p:cNvSpPr/>
          <p:nvPr/>
        </p:nvSpPr>
        <p:spPr>
          <a:xfrm>
            <a:off x="1835696" y="6237312"/>
            <a:ext cx="4608512" cy="369332"/>
          </a:xfrm>
          <a:prstGeom prst="rect">
            <a:avLst/>
          </a:prstGeom>
        </p:spPr>
        <p:txBody>
          <a:bodyPr wrap="square">
            <a:spAutoFit/>
          </a:bodyPr>
          <a:lstStyle/>
          <a:p>
            <a:r>
              <a:rPr lang="pl-PL" dirty="0" smtClean="0"/>
              <a:t>Rys. 32. Określanie noży    </a:t>
            </a:r>
            <a:r>
              <a:rPr lang="pl-PL" i="1" dirty="0" smtClean="0"/>
              <a:t>a </a:t>
            </a:r>
            <a:r>
              <a:rPr lang="pl-PL" dirty="0" smtClean="0"/>
              <a:t>— lewy, b — prawy</a:t>
            </a:r>
            <a:endParaRPr lang="pl-PL"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p:nvPr/>
        </p:nvPicPr>
        <p:blipFill>
          <a:blip r:embed="rId2" cstate="print"/>
          <a:srcRect/>
          <a:stretch>
            <a:fillRect/>
          </a:stretch>
        </p:blipFill>
        <p:spPr bwMode="auto">
          <a:xfrm>
            <a:off x="755576" y="1196752"/>
            <a:ext cx="7416824" cy="4464496"/>
          </a:xfrm>
          <a:prstGeom prst="rect">
            <a:avLst/>
          </a:prstGeom>
          <a:noFill/>
          <a:ln w="9525">
            <a:noFill/>
            <a:miter lim="800000"/>
            <a:headEnd/>
            <a:tailEnd/>
          </a:ln>
        </p:spPr>
      </p:pic>
      <p:sp>
        <p:nvSpPr>
          <p:cNvPr id="78849" name="Rectangle 1"/>
          <p:cNvSpPr>
            <a:spLocks noChangeArrowheads="1"/>
          </p:cNvSpPr>
          <p:nvPr/>
        </p:nvSpPr>
        <p:spPr bwMode="auto">
          <a:xfrm>
            <a:off x="1043608" y="5831106"/>
            <a:ext cx="6552728"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06375" algn="l" defTabSz="914400" rtl="0" eaLnBrk="1" fontAlgn="base" latinLnBrk="0" hangingPunct="1">
              <a:lnSpc>
                <a:spcPct val="100000"/>
              </a:lnSpc>
              <a:spcBef>
                <a:spcPct val="0"/>
              </a:spcBef>
              <a:spcAft>
                <a:spcPct val="0"/>
              </a:spcAft>
              <a:buClrTx/>
              <a:buSzTx/>
              <a:buFontTx/>
              <a:buNone/>
              <a:tabLst>
                <a:tab pos="2457450" algn="l"/>
              </a:tabLst>
            </a:pPr>
            <a:r>
              <a:rPr kumimoji="0" lang="pl-PL" sz="1400" b="1" i="0" u="none" strike="noStrike" cap="none" normalizeH="0" baseline="0" dirty="0" smtClean="0">
                <a:ln>
                  <a:noFill/>
                </a:ln>
                <a:solidFill>
                  <a:schemeClr val="tx1"/>
                </a:solidFill>
                <a:effectLst/>
                <a:latin typeface="Arial" pitchFamily="34" charset="0"/>
                <a:ea typeface="Times New Roman" pitchFamily="18" charset="0"/>
              </a:rPr>
              <a:t>Rys. 33. Noże proste:	                      Rys.  34.  Noże wygięte:  </a:t>
            </a:r>
            <a:r>
              <a:rPr kumimoji="0" lang="pl-PL" sz="1400" b="1" i="1" u="none" strike="noStrike" cap="none" normalizeH="0" baseline="0" dirty="0" smtClean="0">
                <a:ln>
                  <a:noFill/>
                </a:ln>
                <a:solidFill>
                  <a:schemeClr val="tx1"/>
                </a:solidFill>
                <a:effectLst/>
                <a:latin typeface="Arial" pitchFamily="34" charset="0"/>
                <a:ea typeface="Times New Roman" pitchFamily="18" charset="0"/>
              </a:rPr>
              <a:t>a </a:t>
            </a:r>
            <a:r>
              <a:rPr kumimoji="0" lang="pl-PL" sz="1400" b="1" i="0" u="none" strike="noStrike" cap="none" normalizeH="0" baseline="0" dirty="0" smtClean="0">
                <a:ln>
                  <a:noFill/>
                </a:ln>
                <a:solidFill>
                  <a:schemeClr val="tx1"/>
                </a:solidFill>
                <a:effectLst/>
                <a:latin typeface="Arial" pitchFamily="34" charset="0"/>
                <a:ea typeface="Times New Roman" pitchFamily="18" charset="0"/>
              </a:rPr>
              <a:t>—</a:t>
            </a:r>
            <a:endParaRPr kumimoji="0" lang="pl-PL" sz="1400" b="1" i="0" u="none" strike="noStrike" cap="none" normalizeH="0" baseline="0" dirty="0" smtClean="0">
              <a:ln>
                <a:noFill/>
              </a:ln>
              <a:solidFill>
                <a:schemeClr val="tx1"/>
              </a:solidFill>
              <a:effectLst/>
              <a:latin typeface="Arial" pitchFamily="34" charset="0"/>
            </a:endParaRPr>
          </a:p>
          <a:p>
            <a:pPr marL="0" marR="0" lvl="0" indent="206375" algn="l" defTabSz="914400" rtl="0" eaLnBrk="0" fontAlgn="base" latinLnBrk="0" hangingPunct="0">
              <a:lnSpc>
                <a:spcPct val="100000"/>
              </a:lnSpc>
              <a:spcBef>
                <a:spcPct val="0"/>
              </a:spcBef>
              <a:spcAft>
                <a:spcPct val="0"/>
              </a:spcAft>
              <a:buClrTx/>
              <a:buSzTx/>
              <a:buFontTx/>
              <a:buNone/>
              <a:tabLst>
                <a:tab pos="2457450" algn="l"/>
              </a:tabLst>
            </a:pPr>
            <a:r>
              <a:rPr kumimoji="0" lang="pl-PL" sz="1400" b="1" i="0" u="none" strike="noStrike" cap="none" normalizeH="0" baseline="0" dirty="0" smtClean="0">
                <a:ln>
                  <a:noFill/>
                </a:ln>
                <a:solidFill>
                  <a:schemeClr val="tx1"/>
                </a:solidFill>
                <a:effectLst/>
                <a:latin typeface="Arial" pitchFamily="34" charset="0"/>
                <a:ea typeface="Times New Roman" pitchFamily="18" charset="0"/>
              </a:rPr>
              <a:t>a —lewy,   </a:t>
            </a:r>
            <a:r>
              <a:rPr kumimoji="0" lang="pl-PL" sz="1400" b="1" i="0" u="none" strike="noStrike" cap="none" normalizeH="0" baseline="0" dirty="0" err="1" smtClean="0">
                <a:ln>
                  <a:noFill/>
                </a:ln>
                <a:solidFill>
                  <a:schemeClr val="tx1"/>
                </a:solidFill>
                <a:effectLst/>
                <a:latin typeface="Arial" pitchFamily="34" charset="0"/>
                <a:ea typeface="Times New Roman" pitchFamily="18" charset="0"/>
              </a:rPr>
              <a:t>b—prawy</a:t>
            </a:r>
            <a:r>
              <a:rPr kumimoji="0" lang="pl-PL" sz="1400" b="1" i="0" u="none" strike="noStrike" cap="none" normalizeH="0" baseline="0" dirty="0" smtClean="0">
                <a:ln>
                  <a:noFill/>
                </a:ln>
                <a:solidFill>
                  <a:schemeClr val="tx1"/>
                </a:solidFill>
                <a:effectLst/>
                <a:latin typeface="Arial" pitchFamily="34" charset="0"/>
                <a:ea typeface="Times New Roman" pitchFamily="18" charset="0"/>
              </a:rPr>
              <a:t>	                                      lewy, b — prawy</a:t>
            </a:r>
            <a:endParaRPr kumimoji="0" lang="pl-PL" sz="1400" b="1" i="0" u="none" strike="noStrike" cap="none" normalizeH="0" baseline="0" dirty="0" smtClean="0">
              <a:ln>
                <a:noFill/>
              </a:ln>
              <a:solidFill>
                <a:schemeClr val="tx1"/>
              </a:solidFill>
              <a:effectLst/>
              <a:latin typeface="Arial" pitchFamily="34" charset="0"/>
            </a:endParaRPr>
          </a:p>
          <a:p>
            <a:pPr marL="0" marR="0" lvl="0" indent="206375" algn="l" defTabSz="914400" rtl="0" eaLnBrk="0" fontAlgn="base" latinLnBrk="0" hangingPunct="0">
              <a:lnSpc>
                <a:spcPct val="100000"/>
              </a:lnSpc>
              <a:spcBef>
                <a:spcPct val="0"/>
              </a:spcBef>
              <a:spcAft>
                <a:spcPct val="0"/>
              </a:spcAft>
              <a:buClrTx/>
              <a:buSzTx/>
              <a:buFontTx/>
              <a:buNone/>
              <a:tabLst>
                <a:tab pos="2457450" algn="l"/>
              </a:tabLst>
            </a:pPr>
            <a:endParaRPr kumimoji="0" lang="pl-PL" sz="1400" b="1" i="0" u="none" strike="noStrike" cap="none" normalizeH="0" baseline="0" dirty="0" smtClean="0">
              <a:ln>
                <a:noFill/>
              </a:ln>
              <a:solidFill>
                <a:schemeClr val="tx1"/>
              </a:solidFill>
              <a:effectLst/>
              <a:latin typeface="Arial" pitchFamily="34" charset="0"/>
            </a:endParaRPr>
          </a:p>
        </p:txBody>
      </p:sp>
      <p:sp>
        <p:nvSpPr>
          <p:cNvPr id="7" name="Prostokąt 6"/>
          <p:cNvSpPr/>
          <p:nvPr/>
        </p:nvSpPr>
        <p:spPr>
          <a:xfrm>
            <a:off x="323528" y="260648"/>
            <a:ext cx="8496944" cy="646331"/>
          </a:xfrm>
          <a:prstGeom prst="rect">
            <a:avLst/>
          </a:prstGeom>
        </p:spPr>
        <p:txBody>
          <a:bodyPr wrap="square">
            <a:spAutoFit/>
          </a:bodyPr>
          <a:lstStyle/>
          <a:p>
            <a:r>
              <a:rPr lang="pl-PL" dirty="0" smtClean="0"/>
              <a:t>Noże mogą być </a:t>
            </a:r>
            <a:r>
              <a:rPr lang="pl-PL" i="1" dirty="0" smtClean="0"/>
              <a:t>proste </a:t>
            </a:r>
            <a:r>
              <a:rPr lang="pl-PL" dirty="0" smtClean="0"/>
              <a:t>(rys. 33), jeżeli ich oś jest prosta, lub </a:t>
            </a:r>
            <a:r>
              <a:rPr lang="pl-PL" i="1" dirty="0" err="1" smtClean="0"/>
              <a:t>wygiąte</a:t>
            </a:r>
            <a:r>
              <a:rPr lang="pl-PL" i="1" dirty="0" smtClean="0"/>
              <a:t> </a:t>
            </a:r>
            <a:r>
              <a:rPr lang="pl-PL" dirty="0" smtClean="0"/>
              <a:t>(rys. 34), jeżeli ich oś jest wygięta. </a:t>
            </a:r>
            <a:endParaRPr lang="pl-P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87016" y="116632"/>
            <a:ext cx="8856984" cy="3693319"/>
          </a:xfrm>
          <a:prstGeom prst="rect">
            <a:avLst/>
          </a:prstGeom>
        </p:spPr>
        <p:txBody>
          <a:bodyPr wrap="square">
            <a:spAutoFit/>
          </a:bodyPr>
          <a:lstStyle/>
          <a:p>
            <a:r>
              <a:rPr lang="pl-PL" dirty="0" smtClean="0"/>
              <a:t>W warsztatach drobnych bardzo często używa się tokarki, która zamiast wrzeciennika ze skrzynką prędkości przedstawionego na rys. 3 ma wrzeciennik o napędzie wrzeciona za pośrednictwem kół stopniowych. Ruch obrotowy uzyskuje się nie bezpośrednio od silnika elektrycznego, lecz za pośrednictwem przystawki, która ma takie same koła stopniowe jak wrzeciennik, lecz ustawione odwrotnie. Przystawka napędzana jest od własnego silnika elektrycznego lub od pędni. W tokarce o wrzecienniku z kołami stopniowymi różne prędkości obrotowe wrzeciona uzyskuje się przez przekładanie pasa na inne pary kół stopniowych.</a:t>
            </a:r>
          </a:p>
          <a:p>
            <a:r>
              <a:rPr lang="pl-PL" dirty="0" smtClean="0"/>
              <a:t>Dalsze zwiększenie liczby prędkości obrotowych wrzeciona uzyskuje się przez różne ustawienie przekładni dodatkowej, tzw. </a:t>
            </a:r>
            <a:r>
              <a:rPr lang="pl-PL" dirty="0" err="1" smtClean="0"/>
              <a:t>odboczki</a:t>
            </a:r>
            <a:r>
              <a:rPr lang="pl-PL" dirty="0" smtClean="0"/>
              <a:t>, albowiem wrzeciono może pobierać napęd bezpośrednio-od koła stopniowego (z wyłączoną </a:t>
            </a:r>
            <a:r>
              <a:rPr lang="pl-PL" dirty="0" err="1" smtClean="0"/>
              <a:t>odboczką</a:t>
            </a:r>
            <a:r>
              <a:rPr lang="pl-PL" dirty="0" smtClean="0"/>
              <a:t>) albo za pośrednictwem </a:t>
            </a:r>
            <a:r>
              <a:rPr lang="pl-PL" dirty="0" err="1" smtClean="0"/>
              <a:t>odboczki</a:t>
            </a:r>
            <a:r>
              <a:rPr lang="pl-PL" dirty="0" smtClean="0"/>
              <a:t>.</a:t>
            </a:r>
          </a:p>
          <a:p>
            <a:r>
              <a:rPr lang="pl-PL" dirty="0" smtClean="0"/>
              <a:t>Liczba prędkości obrotowych wrzeciona tokarki z kołami stopniowymi i </a:t>
            </a:r>
            <a:r>
              <a:rPr lang="pl-PL" dirty="0" err="1" smtClean="0"/>
              <a:t>odboczką</a:t>
            </a:r>
            <a:r>
              <a:rPr lang="pl-PL" dirty="0" smtClean="0"/>
              <a:t> jest równa podwojonej liczbie stopni na kole stopniowym. Budowane są również </a:t>
            </a:r>
            <a:r>
              <a:rPr lang="pl-PL" dirty="0" err="1" smtClean="0"/>
              <a:t>odboczki</a:t>
            </a:r>
            <a:r>
              <a:rPr lang="pl-PL" dirty="0" smtClean="0"/>
              <a:t>, które potrajają liczbę prędkości obrotowych wrzeciona tokarki.</a:t>
            </a:r>
            <a:endParaRPr lang="pl-PL" dirty="0"/>
          </a:p>
        </p:txBody>
      </p:sp>
      <p:pic>
        <p:nvPicPr>
          <p:cNvPr id="4" name="Obraz 3"/>
          <p:cNvPicPr/>
          <p:nvPr/>
        </p:nvPicPr>
        <p:blipFill>
          <a:blip r:embed="rId2" cstate="print"/>
          <a:srcRect l="8710" r="7679"/>
          <a:stretch>
            <a:fillRect/>
          </a:stretch>
        </p:blipFill>
        <p:spPr bwMode="auto">
          <a:xfrm>
            <a:off x="539552" y="3717032"/>
            <a:ext cx="3456384" cy="2664296"/>
          </a:xfrm>
          <a:prstGeom prst="rect">
            <a:avLst/>
          </a:prstGeom>
          <a:noFill/>
          <a:ln w="9525">
            <a:noFill/>
            <a:miter lim="800000"/>
            <a:headEnd/>
            <a:tailEnd/>
          </a:ln>
        </p:spPr>
      </p:pic>
      <p:sp>
        <p:nvSpPr>
          <p:cNvPr id="5" name="Prostokąt 4"/>
          <p:cNvSpPr/>
          <p:nvPr/>
        </p:nvSpPr>
        <p:spPr>
          <a:xfrm>
            <a:off x="323528" y="6381328"/>
            <a:ext cx="3744416" cy="307777"/>
          </a:xfrm>
          <a:prstGeom prst="rect">
            <a:avLst/>
          </a:prstGeom>
        </p:spPr>
        <p:txBody>
          <a:bodyPr wrap="square">
            <a:spAutoFit/>
          </a:bodyPr>
          <a:lstStyle/>
          <a:p>
            <a:r>
              <a:rPr lang="pl-PL" sz="1400" b="1" dirty="0" smtClean="0"/>
              <a:t>Rys. 3. Tokarka pociągowa ze skrzynką prędkości</a:t>
            </a:r>
            <a:endParaRPr lang="pl-PL" sz="1400" b="1" dirty="0"/>
          </a:p>
        </p:txBody>
      </p:sp>
      <p:pic>
        <p:nvPicPr>
          <p:cNvPr id="6" name="Obraz 5"/>
          <p:cNvPicPr/>
          <p:nvPr/>
        </p:nvPicPr>
        <p:blipFill>
          <a:blip r:embed="rId3" cstate="print"/>
          <a:srcRect t="43968"/>
          <a:stretch>
            <a:fillRect/>
          </a:stretch>
        </p:blipFill>
        <p:spPr bwMode="auto">
          <a:xfrm>
            <a:off x="4860032" y="3789040"/>
            <a:ext cx="3867150" cy="2736304"/>
          </a:xfrm>
          <a:prstGeom prst="rect">
            <a:avLst/>
          </a:prstGeom>
          <a:noFill/>
          <a:ln w="9525">
            <a:noFill/>
            <a:miter lim="800000"/>
            <a:headEnd/>
            <a:tailEnd/>
          </a:ln>
        </p:spPr>
      </p:pic>
      <p:sp>
        <p:nvSpPr>
          <p:cNvPr id="7" name="pole tekstowe 6"/>
          <p:cNvSpPr txBox="1"/>
          <p:nvPr/>
        </p:nvSpPr>
        <p:spPr>
          <a:xfrm>
            <a:off x="683568" y="3789040"/>
            <a:ext cx="864096" cy="261610"/>
          </a:xfrm>
          <a:prstGeom prst="rect">
            <a:avLst/>
          </a:prstGeom>
          <a:solidFill>
            <a:schemeClr val="accent2"/>
          </a:solidFill>
        </p:spPr>
        <p:txBody>
          <a:bodyPr wrap="square" rtlCol="0">
            <a:spAutoFit/>
          </a:bodyPr>
          <a:lstStyle/>
          <a:p>
            <a:r>
              <a:rPr lang="pl-PL" sz="1100" dirty="0" err="1" smtClean="0"/>
              <a:t>odboczka</a:t>
            </a:r>
            <a:endParaRPr lang="pl-PL" sz="1100" dirty="0"/>
          </a:p>
        </p:txBody>
      </p:sp>
      <p:cxnSp>
        <p:nvCxnSpPr>
          <p:cNvPr id="9" name="Łącznik prosty ze strzałką 8"/>
          <p:cNvCxnSpPr/>
          <p:nvPr/>
        </p:nvCxnSpPr>
        <p:spPr>
          <a:xfrm>
            <a:off x="1547664" y="4077072"/>
            <a:ext cx="288032" cy="43204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51520" y="260648"/>
            <a:ext cx="8712968" cy="646331"/>
          </a:xfrm>
          <a:prstGeom prst="rect">
            <a:avLst/>
          </a:prstGeom>
        </p:spPr>
        <p:txBody>
          <a:bodyPr wrap="square">
            <a:spAutoFit/>
          </a:bodyPr>
          <a:lstStyle/>
          <a:p>
            <a:r>
              <a:rPr lang="pl-PL" dirty="0" smtClean="0"/>
              <a:t>Noże do toczenia są znormalizowane. Niektóre z noży normalnych przedstawiono na rysunku 35.</a:t>
            </a:r>
            <a:endParaRPr lang="pl-PL" dirty="0"/>
          </a:p>
        </p:txBody>
      </p:sp>
      <p:pic>
        <p:nvPicPr>
          <p:cNvPr id="3" name="Obraz 2"/>
          <p:cNvPicPr/>
          <p:nvPr/>
        </p:nvPicPr>
        <p:blipFill>
          <a:blip r:embed="rId2" cstate="print">
            <a:lum bright="-5000" contrast="20000"/>
          </a:blip>
          <a:srcRect/>
          <a:stretch>
            <a:fillRect/>
          </a:stretch>
        </p:blipFill>
        <p:spPr bwMode="auto">
          <a:xfrm>
            <a:off x="179512" y="980728"/>
            <a:ext cx="5688632" cy="5112568"/>
          </a:xfrm>
          <a:prstGeom prst="rect">
            <a:avLst/>
          </a:prstGeom>
          <a:ln>
            <a:headEnd/>
            <a:tailEnd/>
          </a:ln>
        </p:spPr>
        <p:style>
          <a:lnRef idx="2">
            <a:schemeClr val="accent1"/>
          </a:lnRef>
          <a:fillRef idx="1">
            <a:schemeClr val="lt1"/>
          </a:fillRef>
          <a:effectRef idx="0">
            <a:schemeClr val="accent1"/>
          </a:effectRef>
          <a:fontRef idx="minor">
            <a:schemeClr val="dk1"/>
          </a:fontRef>
        </p:style>
      </p:pic>
      <p:sp>
        <p:nvSpPr>
          <p:cNvPr id="4" name="Prostokąt 3"/>
          <p:cNvSpPr/>
          <p:nvPr/>
        </p:nvSpPr>
        <p:spPr>
          <a:xfrm>
            <a:off x="5868144" y="980728"/>
            <a:ext cx="3096344" cy="5016758"/>
          </a:xfrm>
          <a:prstGeom prst="rect">
            <a:avLst/>
          </a:prstGeom>
        </p:spPr>
        <p:txBody>
          <a:bodyPr wrap="square">
            <a:spAutoFit/>
          </a:bodyPr>
          <a:lstStyle/>
          <a:p>
            <a:r>
              <a:rPr lang="pl-PL" sz="2000" b="1" dirty="0" smtClean="0">
                <a:solidFill>
                  <a:srgbClr val="FF0000"/>
                </a:solidFill>
              </a:rPr>
              <a:t>Rys. 35. Znormalizowane suportowe noże tokarskie:</a:t>
            </a:r>
          </a:p>
          <a:p>
            <a:r>
              <a:rPr lang="pl-PL" sz="1400" dirty="0" smtClean="0"/>
              <a:t> </a:t>
            </a:r>
          </a:p>
          <a:p>
            <a:pPr>
              <a:spcBef>
                <a:spcPts val="600"/>
              </a:spcBef>
            </a:pPr>
            <a:r>
              <a:rPr lang="pl-PL" sz="1400" i="1" dirty="0" smtClean="0"/>
              <a:t>1 </a:t>
            </a:r>
            <a:r>
              <a:rPr lang="pl-PL" sz="1400" dirty="0" smtClean="0"/>
              <a:t>— zdzierak prosty prawy, </a:t>
            </a:r>
          </a:p>
          <a:p>
            <a:pPr>
              <a:spcBef>
                <a:spcPts val="600"/>
              </a:spcBef>
            </a:pPr>
            <a:r>
              <a:rPr lang="pl-PL" sz="1400" dirty="0" smtClean="0"/>
              <a:t>2 — zdzierak okrągły wygięty w prawo, </a:t>
            </a:r>
          </a:p>
          <a:p>
            <a:pPr>
              <a:spcBef>
                <a:spcPts val="600"/>
              </a:spcBef>
            </a:pPr>
            <a:r>
              <a:rPr lang="pl-PL" sz="1400" i="1" dirty="0" smtClean="0"/>
              <a:t>3 </a:t>
            </a:r>
            <a:r>
              <a:rPr lang="pl-PL" sz="1400" dirty="0" smtClean="0"/>
              <a:t>— zdzierak wygięty w prawo, </a:t>
            </a:r>
          </a:p>
          <a:p>
            <a:pPr>
              <a:spcBef>
                <a:spcPts val="600"/>
              </a:spcBef>
            </a:pPr>
            <a:r>
              <a:rPr lang="pl-PL" sz="1400" i="1" dirty="0" smtClean="0"/>
              <a:t>4 </a:t>
            </a:r>
            <a:r>
              <a:rPr lang="pl-PL" sz="1400" dirty="0" smtClean="0"/>
              <a:t>— zaokrąglony prosty, </a:t>
            </a:r>
          </a:p>
          <a:p>
            <a:pPr>
              <a:spcBef>
                <a:spcPts val="600"/>
              </a:spcBef>
            </a:pPr>
            <a:r>
              <a:rPr lang="pl-PL" sz="1400" dirty="0" smtClean="0"/>
              <a:t>5 — gładzik spiczasty, </a:t>
            </a:r>
          </a:p>
          <a:p>
            <a:pPr>
              <a:spcBef>
                <a:spcPts val="600"/>
              </a:spcBef>
            </a:pPr>
            <a:r>
              <a:rPr lang="pl-PL" sz="1400" dirty="0" smtClean="0"/>
              <a:t>6 — bocian wygięty w lewo, </a:t>
            </a:r>
          </a:p>
          <a:p>
            <a:pPr>
              <a:spcBef>
                <a:spcPts val="600"/>
              </a:spcBef>
            </a:pPr>
            <a:r>
              <a:rPr lang="pl-PL" sz="1400" dirty="0" smtClean="0"/>
              <a:t>7 — </a:t>
            </a:r>
            <a:r>
              <a:rPr lang="pl-PL" sz="1400" dirty="0" err="1" smtClean="0"/>
              <a:t>wykańczak</a:t>
            </a:r>
            <a:r>
              <a:rPr lang="pl-PL" sz="1400" dirty="0" smtClean="0"/>
              <a:t> prostoliniowy, </a:t>
            </a:r>
          </a:p>
          <a:p>
            <a:pPr>
              <a:spcBef>
                <a:spcPts val="600"/>
              </a:spcBef>
            </a:pPr>
            <a:r>
              <a:rPr lang="pl-PL" sz="1400" dirty="0" smtClean="0"/>
              <a:t>8 — boczny odsądzony w prawo, </a:t>
            </a:r>
          </a:p>
          <a:p>
            <a:pPr>
              <a:spcBef>
                <a:spcPts val="600"/>
              </a:spcBef>
            </a:pPr>
            <a:r>
              <a:rPr lang="pl-PL" sz="1400" dirty="0" smtClean="0"/>
              <a:t>9 — przeci­nak odsądzony obustronnie, </a:t>
            </a:r>
          </a:p>
          <a:p>
            <a:pPr>
              <a:spcBef>
                <a:spcPts val="600"/>
              </a:spcBef>
            </a:pPr>
            <a:r>
              <a:rPr lang="pl-PL" sz="1400" i="1" dirty="0" smtClean="0"/>
              <a:t>10 </a:t>
            </a:r>
            <a:r>
              <a:rPr lang="pl-PL" sz="1400" dirty="0" smtClean="0"/>
              <a:t>— zaokrąglony wygięty w lewo, </a:t>
            </a:r>
          </a:p>
          <a:p>
            <a:pPr>
              <a:spcBef>
                <a:spcPts val="600"/>
              </a:spcBef>
            </a:pPr>
            <a:r>
              <a:rPr lang="pl-PL" sz="1400" i="1" dirty="0" smtClean="0"/>
              <a:t>11 </a:t>
            </a:r>
            <a:r>
              <a:rPr lang="pl-PL" sz="1400" dirty="0" smtClean="0"/>
              <a:t>— zdzierak boczny wygięty w prawo, </a:t>
            </a:r>
          </a:p>
          <a:p>
            <a:pPr>
              <a:spcBef>
                <a:spcPts val="600"/>
              </a:spcBef>
            </a:pPr>
            <a:r>
              <a:rPr lang="pl-PL" sz="1400" i="1" dirty="0" smtClean="0"/>
              <a:t>12 </a:t>
            </a:r>
            <a:r>
              <a:rPr lang="pl-PL" sz="1400" dirty="0" smtClean="0"/>
              <a:t>— wytaczak prostoliniowy, </a:t>
            </a:r>
          </a:p>
          <a:p>
            <a:pPr>
              <a:spcBef>
                <a:spcPts val="600"/>
              </a:spcBef>
            </a:pPr>
            <a:r>
              <a:rPr lang="pl-PL" sz="1400" i="1" dirty="0" smtClean="0"/>
              <a:t>13 </a:t>
            </a:r>
            <a:r>
              <a:rPr lang="pl-PL" sz="1400" dirty="0" smtClean="0"/>
              <a:t>— wytaczak spiczasty, </a:t>
            </a:r>
          </a:p>
          <a:p>
            <a:pPr>
              <a:spcBef>
                <a:spcPts val="600"/>
              </a:spcBef>
            </a:pPr>
            <a:r>
              <a:rPr lang="pl-PL" sz="1400" i="1" dirty="0" smtClean="0"/>
              <a:t>14 </a:t>
            </a:r>
            <a:r>
              <a:rPr lang="pl-PL" sz="1400" dirty="0" smtClean="0"/>
              <a:t>— wytaczak hakowy prostoliniowy</a:t>
            </a:r>
            <a:endParaRPr lang="pl-PL" sz="1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116632"/>
            <a:ext cx="8856984" cy="2308324"/>
          </a:xfrm>
          <a:prstGeom prst="rect">
            <a:avLst/>
          </a:prstGeom>
        </p:spPr>
        <p:txBody>
          <a:bodyPr wrap="square">
            <a:spAutoFit/>
          </a:bodyPr>
          <a:lstStyle/>
          <a:p>
            <a:r>
              <a:rPr lang="pl-PL" sz="1600" dirty="0" smtClean="0"/>
              <a:t>Rysunek 4 przedstawia schemat napędu wrzeciona tokarki pociągowej z kołami stopniowymi. U góry widać ustawienie koła stopniowego na przystawce, której wałek ma stałą prędkość obrotową. U dołu schematu </a:t>
            </a:r>
            <a:r>
              <a:rPr lang="pl-PL" sz="1600" i="1" dirty="0" smtClean="0"/>
              <a:t>a </a:t>
            </a:r>
            <a:r>
              <a:rPr lang="pl-PL" sz="1600" dirty="0" smtClean="0"/>
              <a:t>strzałki wskazują, jak przebiega ruch od stopniowego koła pasowego przez </a:t>
            </a:r>
            <a:r>
              <a:rPr lang="pl-PL" sz="1600" dirty="0" err="1" smtClean="0"/>
              <a:t>odboczkę</a:t>
            </a:r>
            <a:r>
              <a:rPr lang="pl-PL" sz="1600" dirty="0" smtClean="0"/>
              <a:t> do wrzeciona. Przy tym układzie mechanizmów </a:t>
            </a:r>
            <a:r>
              <a:rPr lang="pl-PL" sz="1600" dirty="0" err="1" smtClean="0"/>
              <a:t>odboczką</a:t>
            </a:r>
            <a:r>
              <a:rPr lang="pl-PL" sz="1600" dirty="0" smtClean="0"/>
              <a:t> składająca się z wałka mimośrodowego i luźno obracającej się na nim tulei T, na której są sztywno osadzone koła zębate </a:t>
            </a:r>
            <a:r>
              <a:rPr lang="pl-PL" sz="1600" i="1" dirty="0" smtClean="0"/>
              <a:t>z</a:t>
            </a:r>
            <a:r>
              <a:rPr lang="pl-PL" sz="1600" i="1" baseline="-25000" dirty="0" smtClean="0"/>
              <a:t>2</a:t>
            </a:r>
            <a:r>
              <a:rPr lang="pl-PL" sz="1600" i="1" dirty="0" smtClean="0"/>
              <a:t> </a:t>
            </a:r>
            <a:r>
              <a:rPr lang="pl-PL" sz="1600" dirty="0" smtClean="0"/>
              <a:t>i </a:t>
            </a:r>
            <a:r>
              <a:rPr lang="pl-PL" sz="1600" i="1" dirty="0" smtClean="0"/>
              <a:t>z</a:t>
            </a:r>
            <a:r>
              <a:rPr lang="pl-PL" sz="1600" i="1" baseline="-25000" dirty="0" smtClean="0"/>
              <a:t>3</a:t>
            </a:r>
            <a:r>
              <a:rPr lang="pl-PL" sz="1600" i="1" dirty="0" smtClean="0"/>
              <a:t>, </a:t>
            </a:r>
            <a:r>
              <a:rPr lang="pl-PL" sz="1600" dirty="0" smtClean="0"/>
              <a:t>pobiera ruch od koła </a:t>
            </a:r>
            <a:r>
              <a:rPr lang="pl-PL" sz="1600" i="1" dirty="0" smtClean="0"/>
              <a:t>z</a:t>
            </a:r>
            <a:r>
              <a:rPr lang="pl-PL" sz="1600" i="1" baseline="-25000" dirty="0" smtClean="0"/>
              <a:t>4</a:t>
            </a:r>
            <a:r>
              <a:rPr lang="pl-PL" sz="1600" i="1" dirty="0" smtClean="0"/>
              <a:t>, </a:t>
            </a:r>
            <a:r>
              <a:rPr lang="pl-PL" sz="1600" dirty="0" smtClean="0"/>
              <a:t>stanowiącego całość z kołem stopniowym luźno osadzonym na wrzecionie roboczym i przez koło </a:t>
            </a:r>
            <a:r>
              <a:rPr lang="pl-PL" sz="1600" i="1" dirty="0" smtClean="0"/>
              <a:t>z</a:t>
            </a:r>
            <a:r>
              <a:rPr lang="pl-PL" sz="1600" i="1" baseline="-25000" dirty="0" smtClean="0"/>
              <a:t>2</a:t>
            </a:r>
            <a:r>
              <a:rPr lang="pl-PL" sz="1600" i="1" dirty="0" smtClean="0"/>
              <a:t>, </a:t>
            </a:r>
            <a:r>
              <a:rPr lang="pl-PL" sz="1600" dirty="0" smtClean="0"/>
              <a:t>tuleję i koło z</a:t>
            </a:r>
            <a:r>
              <a:rPr lang="pl-PL" sz="1600" baseline="-25000" dirty="0" smtClean="0"/>
              <a:t>3</a:t>
            </a:r>
            <a:r>
              <a:rPr lang="pl-PL" sz="1600" dirty="0" smtClean="0"/>
              <a:t> przenosi ruch na koło </a:t>
            </a:r>
            <a:r>
              <a:rPr lang="pl-PL" sz="1600" i="1" dirty="0" smtClean="0"/>
              <a:t>z</a:t>
            </a:r>
            <a:r>
              <a:rPr lang="pl-PL" sz="1600" i="1" baseline="-25000" dirty="0" smtClean="0"/>
              <a:t>4</a:t>
            </a:r>
            <a:r>
              <a:rPr lang="pl-PL" sz="1600" i="1" dirty="0" smtClean="0"/>
              <a:t> </a:t>
            </a:r>
            <a:r>
              <a:rPr lang="pl-PL" sz="1600" dirty="0" smtClean="0"/>
              <a:t>osadzone za pomocą wpustu na wrzeciono robocze. Z połączenia przedstawionego na schemacie (rys. 4 a) otrzymamy tyle prędkości obrotowych wrzeciona, ile jest stopni na kole stopniowym.</a:t>
            </a:r>
            <a:endParaRPr lang="pl-PL" sz="1600" dirty="0"/>
          </a:p>
        </p:txBody>
      </p:sp>
      <p:pic>
        <p:nvPicPr>
          <p:cNvPr id="3" name="Obraz 2"/>
          <p:cNvPicPr/>
          <p:nvPr/>
        </p:nvPicPr>
        <p:blipFill>
          <a:blip r:embed="rId2" cstate="print">
            <a:lum bright="-19000" contrast="33000"/>
          </a:blip>
          <a:srcRect/>
          <a:stretch>
            <a:fillRect/>
          </a:stretch>
        </p:blipFill>
        <p:spPr bwMode="auto">
          <a:xfrm>
            <a:off x="467544" y="2420888"/>
            <a:ext cx="7992888" cy="3816424"/>
          </a:xfrm>
          <a:prstGeom prst="rect">
            <a:avLst/>
          </a:prstGeom>
          <a:noFill/>
          <a:ln w="9525">
            <a:noFill/>
            <a:miter lim="800000"/>
            <a:headEnd/>
            <a:tailEnd/>
          </a:ln>
        </p:spPr>
      </p:pic>
      <p:sp>
        <p:nvSpPr>
          <p:cNvPr id="4" name="Prostokąt 3"/>
          <p:cNvSpPr/>
          <p:nvPr/>
        </p:nvSpPr>
        <p:spPr>
          <a:xfrm>
            <a:off x="395536" y="6309320"/>
            <a:ext cx="8352928" cy="369332"/>
          </a:xfrm>
          <a:prstGeom prst="rect">
            <a:avLst/>
          </a:prstGeom>
        </p:spPr>
        <p:txBody>
          <a:bodyPr wrap="square">
            <a:spAutoFit/>
          </a:bodyPr>
          <a:lstStyle/>
          <a:p>
            <a:r>
              <a:rPr lang="pl-PL" dirty="0" smtClean="0"/>
              <a:t>Rys. 4. Schemat napędu wrzeciona tokarki z kołami stopniowymi i  </a:t>
            </a:r>
            <a:r>
              <a:rPr lang="pl-PL" dirty="0" err="1" smtClean="0"/>
              <a:t>odboczką</a:t>
            </a:r>
            <a:r>
              <a:rPr lang="pl-PL" dirty="0" smtClean="0"/>
              <a:t> zębatą</a:t>
            </a:r>
            <a:endParaRPr lang="pl-P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51520" y="188640"/>
            <a:ext cx="8460432"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Arial" pitchFamily="34" charset="0"/>
                <a:ea typeface="Times New Roman" pitchFamily="18" charset="0"/>
              </a:rPr>
              <a:t>W celu wyłączenia </a:t>
            </a:r>
            <a:r>
              <a:rPr kumimoji="0" lang="pl-PL" sz="1400" b="0" i="0" u="none" strike="noStrike" cap="none" normalizeH="0" baseline="0" dirty="0" err="1" smtClean="0">
                <a:ln>
                  <a:noFill/>
                </a:ln>
                <a:solidFill>
                  <a:schemeClr val="tx1"/>
                </a:solidFill>
                <a:effectLst/>
                <a:latin typeface="Arial" pitchFamily="34" charset="0"/>
                <a:ea typeface="Times New Roman" pitchFamily="18" charset="0"/>
              </a:rPr>
              <a:t>odboczki</a:t>
            </a:r>
            <a:r>
              <a:rPr kumimoji="0" lang="pl-PL" sz="1400" b="0" i="0" u="none" strike="noStrike" cap="none" normalizeH="0" baseline="0" dirty="0" smtClean="0">
                <a:ln>
                  <a:noFill/>
                </a:ln>
                <a:solidFill>
                  <a:schemeClr val="tx1"/>
                </a:solidFill>
                <a:effectLst/>
                <a:latin typeface="Arial" pitchFamily="34" charset="0"/>
                <a:ea typeface="Times New Roman" pitchFamily="18" charset="0"/>
              </a:rPr>
              <a:t> wałek mimośrodowy ustawia się mimośrodowością od wrzeciona (rys. 4 b). Przy tym ustawieniu koła zębate </a:t>
            </a:r>
            <a:r>
              <a:rPr kumimoji="0" lang="pl-PL" sz="1400" b="0" i="1" u="none" strike="noStrike" cap="none" normalizeH="0" baseline="0" dirty="0" smtClean="0">
                <a:ln>
                  <a:noFill/>
                </a:ln>
                <a:solidFill>
                  <a:schemeClr val="tx1"/>
                </a:solidFill>
                <a:effectLst/>
                <a:latin typeface="Arial" pitchFamily="34" charset="0"/>
                <a:ea typeface="Times New Roman" pitchFamily="18" charset="0"/>
              </a:rPr>
              <a:t>z</a:t>
            </a:r>
            <a:r>
              <a:rPr kumimoji="0" lang="pl-PL" sz="1400" b="0" i="1" u="none" strike="noStrike" cap="none" normalizeH="0" baseline="-30000" dirty="0" smtClean="0">
                <a:ln>
                  <a:noFill/>
                </a:ln>
                <a:solidFill>
                  <a:schemeClr val="tx1"/>
                </a:solidFill>
                <a:effectLst/>
                <a:latin typeface="Arial" pitchFamily="34" charset="0"/>
                <a:ea typeface="Times New Roman" pitchFamily="18" charset="0"/>
              </a:rPr>
              <a:t>2</a:t>
            </a:r>
            <a:r>
              <a:rPr kumimoji="0" lang="pl-PL" sz="1400" b="0" i="1" u="none" strike="noStrike" cap="none" normalizeH="0" baseline="0" dirty="0" smtClean="0">
                <a:ln>
                  <a:noFill/>
                </a:ln>
                <a:solidFill>
                  <a:schemeClr val="tx1"/>
                </a:solidFill>
                <a:effectLst/>
                <a:latin typeface="Arial" pitchFamily="34" charset="0"/>
                <a:ea typeface="Times New Roman" pitchFamily="18" charset="0"/>
              </a:rPr>
              <a:t> </a:t>
            </a:r>
            <a:r>
              <a:rPr kumimoji="0" lang="pl-PL" sz="1400" b="0" i="0" u="none" strike="noStrike" cap="none" normalizeH="0" baseline="0" dirty="0" smtClean="0">
                <a:ln>
                  <a:noFill/>
                </a:ln>
                <a:solidFill>
                  <a:schemeClr val="tx1"/>
                </a:solidFill>
                <a:effectLst/>
                <a:latin typeface="Arial" pitchFamily="34" charset="0"/>
                <a:ea typeface="Times New Roman" pitchFamily="18" charset="0"/>
              </a:rPr>
              <a:t>i </a:t>
            </a:r>
            <a:r>
              <a:rPr kumimoji="0" lang="pl-PL" sz="1400" b="0" i="1" u="none" strike="noStrike" cap="none" normalizeH="0" baseline="0" dirty="0" smtClean="0">
                <a:ln>
                  <a:noFill/>
                </a:ln>
                <a:solidFill>
                  <a:schemeClr val="tx1"/>
                </a:solidFill>
                <a:effectLst/>
                <a:latin typeface="Arial" pitchFamily="34" charset="0"/>
                <a:ea typeface="Times New Roman" pitchFamily="18" charset="0"/>
              </a:rPr>
              <a:t>z</a:t>
            </a:r>
            <a:r>
              <a:rPr kumimoji="0" lang="pl-PL" sz="1400" b="0" i="1" u="none" strike="noStrike" cap="none" normalizeH="0" baseline="-30000" dirty="0" smtClean="0">
                <a:ln>
                  <a:noFill/>
                </a:ln>
                <a:solidFill>
                  <a:schemeClr val="tx1"/>
                </a:solidFill>
                <a:effectLst/>
                <a:latin typeface="Arial" pitchFamily="34" charset="0"/>
                <a:ea typeface="Times New Roman" pitchFamily="18" charset="0"/>
              </a:rPr>
              <a:t>3</a:t>
            </a:r>
            <a:r>
              <a:rPr kumimoji="0" lang="pl-PL" sz="1400" b="0" i="1" u="none" strike="noStrike" cap="none" normalizeH="0" baseline="0" dirty="0" smtClean="0">
                <a:ln>
                  <a:noFill/>
                </a:ln>
                <a:solidFill>
                  <a:schemeClr val="tx1"/>
                </a:solidFill>
                <a:effectLst/>
                <a:latin typeface="Arial" pitchFamily="34" charset="0"/>
                <a:ea typeface="Times New Roman" pitchFamily="18" charset="0"/>
              </a:rPr>
              <a:t> </a:t>
            </a:r>
            <a:r>
              <a:rPr kumimoji="0" lang="pl-PL" sz="1400" b="0" i="0" u="none" strike="noStrike" cap="none" normalizeH="0" baseline="0" dirty="0" smtClean="0">
                <a:ln>
                  <a:noFill/>
                </a:ln>
                <a:solidFill>
                  <a:schemeClr val="tx1"/>
                </a:solidFill>
                <a:effectLst/>
                <a:latin typeface="Arial" pitchFamily="34" charset="0"/>
                <a:ea typeface="Times New Roman" pitchFamily="18" charset="0"/>
              </a:rPr>
              <a:t>wyjdą z zazębienia z kołami zębatymi </a:t>
            </a:r>
            <a:r>
              <a:rPr kumimoji="0" lang="pl-PL" sz="1400" b="0" i="1" u="none" strike="noStrike" cap="none" normalizeH="0" baseline="0" dirty="0" smtClean="0">
                <a:ln>
                  <a:noFill/>
                </a:ln>
                <a:solidFill>
                  <a:schemeClr val="tx1"/>
                </a:solidFill>
                <a:effectLst/>
                <a:latin typeface="Arial" pitchFamily="34" charset="0"/>
                <a:ea typeface="Times New Roman" pitchFamily="18" charset="0"/>
              </a:rPr>
              <a:t>z</a:t>
            </a:r>
            <a:r>
              <a:rPr lang="pl-PL" sz="1400" i="1" baseline="-30000" dirty="0" smtClean="0">
                <a:latin typeface="Arial" pitchFamily="34" charset="0"/>
                <a:ea typeface="Times New Roman" pitchFamily="18" charset="0"/>
              </a:rPr>
              <a:t>1</a:t>
            </a:r>
            <a:r>
              <a:rPr kumimoji="0" lang="pl-PL" sz="1400" b="0" i="1" u="none" strike="noStrike" cap="none" normalizeH="0" baseline="0" dirty="0" smtClean="0">
                <a:ln>
                  <a:noFill/>
                </a:ln>
                <a:solidFill>
                  <a:schemeClr val="tx1"/>
                </a:solidFill>
                <a:effectLst/>
                <a:latin typeface="Arial" pitchFamily="34" charset="0"/>
                <a:ea typeface="Times New Roman" pitchFamily="18" charset="0"/>
              </a:rPr>
              <a:t> </a:t>
            </a:r>
            <a:r>
              <a:rPr kumimoji="0" lang="pl-PL" sz="1400" b="0" i="0" u="none" strike="noStrike" cap="none" normalizeH="0" baseline="0" dirty="0" smtClean="0">
                <a:ln>
                  <a:noFill/>
                </a:ln>
                <a:solidFill>
                  <a:schemeClr val="tx1"/>
                </a:solidFill>
                <a:effectLst/>
                <a:latin typeface="Arial" pitchFamily="34" charset="0"/>
                <a:ea typeface="Times New Roman" pitchFamily="18" charset="0"/>
              </a:rPr>
              <a:t>i z</a:t>
            </a:r>
            <a:r>
              <a:rPr kumimoji="0" lang="pl-PL" sz="1400" b="0" i="0" u="none" strike="noStrike" cap="none" normalizeH="0" baseline="-30000" dirty="0" smtClean="0">
                <a:ln>
                  <a:noFill/>
                </a:ln>
                <a:solidFill>
                  <a:schemeClr val="tx1"/>
                </a:solidFill>
                <a:effectLst/>
                <a:latin typeface="Arial" pitchFamily="34" charset="0"/>
                <a:ea typeface="Times New Roman" pitchFamily="18" charset="0"/>
              </a:rPr>
              <a:t>4</a:t>
            </a:r>
            <a:r>
              <a:rPr kumimoji="0" lang="pl-PL" sz="1400" b="0" i="0" u="none" strike="noStrike" cap="none" normalizeH="0" baseline="0" dirty="0" smtClean="0">
                <a:ln>
                  <a:noFill/>
                </a:ln>
                <a:solidFill>
                  <a:schemeClr val="tx1"/>
                </a:solidFill>
                <a:effectLst/>
                <a:latin typeface="Arial" pitchFamily="34" charset="0"/>
                <a:ea typeface="Times New Roman" pitchFamily="18" charset="0"/>
              </a:rPr>
              <a:t>. Ruch będzie się odbywał wg strzałek (rys. 4 b). Ponieważ koło stopniowe i koło zębate </a:t>
            </a:r>
            <a:r>
              <a:rPr kumimoji="0" lang="pl-PL" sz="1400" b="0" i="1" u="none" strike="noStrike" cap="none" normalizeH="0" baseline="0" dirty="0" smtClean="0">
                <a:ln>
                  <a:noFill/>
                </a:ln>
                <a:solidFill>
                  <a:schemeClr val="tx1"/>
                </a:solidFill>
                <a:effectLst/>
                <a:latin typeface="Arial" pitchFamily="34" charset="0"/>
                <a:ea typeface="Times New Roman" pitchFamily="18" charset="0"/>
              </a:rPr>
              <a:t>z</a:t>
            </a:r>
            <a:r>
              <a:rPr lang="pl-PL" sz="1400" i="1" baseline="-30000" dirty="0" smtClean="0">
                <a:latin typeface="Arial" pitchFamily="34" charset="0"/>
                <a:ea typeface="Times New Roman" pitchFamily="18" charset="0"/>
              </a:rPr>
              <a:t>1</a:t>
            </a:r>
            <a:r>
              <a:rPr kumimoji="0" lang="pl-PL" sz="1400" b="0" i="1" u="none" strike="noStrike" cap="none" normalizeH="0" baseline="0" dirty="0" smtClean="0">
                <a:ln>
                  <a:noFill/>
                </a:ln>
                <a:solidFill>
                  <a:schemeClr val="tx1"/>
                </a:solidFill>
                <a:effectLst/>
                <a:latin typeface="Arial" pitchFamily="34" charset="0"/>
                <a:ea typeface="Times New Roman" pitchFamily="18" charset="0"/>
              </a:rPr>
              <a:t> </a:t>
            </a:r>
            <a:r>
              <a:rPr kumimoji="0" lang="pl-PL" sz="1400" b="0" i="0" u="none" strike="noStrike" cap="none" normalizeH="0" baseline="0" dirty="0" smtClean="0">
                <a:ln>
                  <a:noFill/>
                </a:ln>
                <a:solidFill>
                  <a:schemeClr val="tx1"/>
                </a:solidFill>
                <a:effectLst/>
                <a:latin typeface="Arial" pitchFamily="34" charset="0"/>
                <a:ea typeface="Times New Roman" pitchFamily="18" charset="0"/>
              </a:rPr>
              <a:t>są luźno osadzone na wrzecionie, to aby przenieść ruch na wrzeciono robocze, trzeba sprzęgiełkiem S </a:t>
            </a:r>
            <a:r>
              <a:rPr kumimoji="0" lang="pl-PL" sz="1400" b="1" i="0" u="none" strike="noStrike" cap="none" normalizeH="0" baseline="0" dirty="0" smtClean="0">
                <a:ln>
                  <a:noFill/>
                </a:ln>
                <a:solidFill>
                  <a:schemeClr val="tx1"/>
                </a:solidFill>
                <a:effectLst/>
                <a:latin typeface="Arial" pitchFamily="34" charset="0"/>
                <a:ea typeface="Times New Roman" pitchFamily="18" charset="0"/>
              </a:rPr>
              <a:t>złączyć</a:t>
            </a:r>
            <a:r>
              <a:rPr kumimoji="0" lang="pl-PL" sz="1400" b="0" i="0" u="none" strike="noStrike" cap="none" normalizeH="0" baseline="0" dirty="0" smtClean="0">
                <a:ln>
                  <a:noFill/>
                </a:ln>
                <a:solidFill>
                  <a:schemeClr val="tx1"/>
                </a:solidFill>
                <a:effectLst/>
                <a:latin typeface="Arial" pitchFamily="34" charset="0"/>
                <a:ea typeface="Times New Roman" pitchFamily="18" charset="0"/>
              </a:rPr>
              <a:t> osadzone na wpust koło zębate z</a:t>
            </a:r>
            <a:r>
              <a:rPr kumimoji="0" lang="pl-PL" sz="1400" b="0" i="0" u="none" strike="noStrike" cap="none" normalizeH="0" baseline="-30000" dirty="0" smtClean="0">
                <a:ln>
                  <a:noFill/>
                </a:ln>
                <a:solidFill>
                  <a:schemeClr val="tx1"/>
                </a:solidFill>
                <a:effectLst/>
                <a:latin typeface="Arial" pitchFamily="34" charset="0"/>
                <a:ea typeface="Times New Roman" pitchFamily="18" charset="0"/>
              </a:rPr>
              <a:t>4</a:t>
            </a:r>
            <a:r>
              <a:rPr kumimoji="0" lang="pl-PL" sz="1400" b="0" i="0" u="none" strike="noStrike" cap="none" normalizeH="0" baseline="0" dirty="0" smtClean="0">
                <a:ln>
                  <a:noFill/>
                </a:ln>
                <a:solidFill>
                  <a:schemeClr val="tx1"/>
                </a:solidFill>
                <a:effectLst/>
                <a:latin typeface="Arial" pitchFamily="34" charset="0"/>
                <a:ea typeface="Times New Roman" pitchFamily="18" charset="0"/>
              </a:rPr>
              <a:t> z kołem stopniowym.</a:t>
            </a:r>
            <a:endParaRPr kumimoji="0" lang="pl-PL" sz="1400" b="0" i="0" u="none" strike="noStrike" cap="none" normalizeH="0" baseline="0" dirty="0" smtClean="0">
              <a:ln>
                <a:noFill/>
              </a:ln>
              <a:solidFill>
                <a:schemeClr val="tx1"/>
              </a:solidFill>
              <a:effectLst/>
              <a:latin typeface="Arial" pitchFamily="34" charset="0"/>
            </a:endParaRPr>
          </a:p>
        </p:txBody>
      </p:sp>
      <p:pic>
        <p:nvPicPr>
          <p:cNvPr id="4" name="Obraz 3"/>
          <p:cNvPicPr/>
          <p:nvPr/>
        </p:nvPicPr>
        <p:blipFill>
          <a:blip r:embed="rId2" cstate="print"/>
          <a:srcRect l="48138"/>
          <a:stretch>
            <a:fillRect/>
          </a:stretch>
        </p:blipFill>
        <p:spPr bwMode="auto">
          <a:xfrm>
            <a:off x="899592" y="1638300"/>
            <a:ext cx="7344816" cy="3878932"/>
          </a:xfrm>
          <a:prstGeom prst="rect">
            <a:avLst/>
          </a:prstGeom>
          <a:noFill/>
          <a:ln w="9525">
            <a:noFill/>
            <a:miter lim="800000"/>
            <a:headEnd/>
            <a:tailEnd/>
          </a:ln>
        </p:spPr>
      </p:pic>
      <p:sp>
        <p:nvSpPr>
          <p:cNvPr id="5" name="pole tekstowe 4"/>
          <p:cNvSpPr txBox="1"/>
          <p:nvPr/>
        </p:nvSpPr>
        <p:spPr>
          <a:xfrm>
            <a:off x="6948264" y="3284984"/>
            <a:ext cx="1080120" cy="369332"/>
          </a:xfrm>
          <a:prstGeom prst="rect">
            <a:avLst/>
          </a:prstGeom>
          <a:solidFill>
            <a:schemeClr val="accent2"/>
          </a:solidFill>
        </p:spPr>
        <p:txBody>
          <a:bodyPr wrap="square" rtlCol="0">
            <a:spAutoFit/>
          </a:bodyPr>
          <a:lstStyle/>
          <a:p>
            <a:r>
              <a:rPr lang="pl-PL" dirty="0" err="1" smtClean="0"/>
              <a:t>odboczka</a:t>
            </a:r>
            <a:endParaRPr lang="pl-PL" dirty="0"/>
          </a:p>
        </p:txBody>
      </p:sp>
      <p:cxnSp>
        <p:nvCxnSpPr>
          <p:cNvPr id="7" name="Łącznik prosty ze strzałką 6"/>
          <p:cNvCxnSpPr/>
          <p:nvPr/>
        </p:nvCxnSpPr>
        <p:spPr>
          <a:xfrm>
            <a:off x="6948264" y="3573016"/>
            <a:ext cx="0" cy="36004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026" name="Rectangle 2"/>
          <p:cNvSpPr>
            <a:spLocks noChangeArrowheads="1"/>
          </p:cNvSpPr>
          <p:nvPr/>
        </p:nvSpPr>
        <p:spPr bwMode="auto">
          <a:xfrm>
            <a:off x="1115616" y="6021288"/>
            <a:ext cx="6862776"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Arial" pitchFamily="34" charset="0"/>
                <a:ea typeface="Times New Roman" pitchFamily="18" charset="0"/>
              </a:rPr>
              <a:t>Rys. 4. Schemat napędu wrzeciona tokarki z kołami stopniowymi i  </a:t>
            </a:r>
            <a:r>
              <a:rPr kumimoji="0" lang="pl-PL" sz="1400" b="0" i="0" u="none" strike="noStrike" cap="none" normalizeH="0" baseline="0" dirty="0" err="1" smtClean="0">
                <a:ln>
                  <a:noFill/>
                </a:ln>
                <a:solidFill>
                  <a:schemeClr val="tx1"/>
                </a:solidFill>
                <a:effectLst/>
                <a:latin typeface="Arial" pitchFamily="34" charset="0"/>
                <a:ea typeface="Times New Roman" pitchFamily="18" charset="0"/>
              </a:rPr>
              <a:t>odboczką</a:t>
            </a:r>
            <a:r>
              <a:rPr kumimoji="0" lang="pl-PL" sz="1400" b="0" i="0" u="none" strike="noStrike" cap="none" normalizeH="0" baseline="0" dirty="0" smtClean="0">
                <a:ln>
                  <a:noFill/>
                </a:ln>
                <a:solidFill>
                  <a:schemeClr val="tx1"/>
                </a:solidFill>
                <a:effectLst/>
                <a:latin typeface="Arial" pitchFamily="34" charset="0"/>
                <a:ea typeface="Times New Roman" pitchFamily="18" charset="0"/>
              </a:rPr>
              <a:t> zębatą</a:t>
            </a:r>
            <a:endParaRPr kumimoji="0" lang="pl-PL"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107504" y="116632"/>
            <a:ext cx="8927976"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435225" algn="l"/>
              </a:tabLst>
            </a:pPr>
            <a:r>
              <a:rPr kumimoji="0" lang="pl-PL" sz="1600" b="0" i="0" u="none" strike="noStrike" cap="none" normalizeH="0" baseline="0" dirty="0" smtClean="0">
                <a:ln>
                  <a:noFill/>
                </a:ln>
                <a:solidFill>
                  <a:schemeClr val="tx1"/>
                </a:solidFill>
                <a:effectLst/>
                <a:latin typeface="Arial" pitchFamily="34" charset="0"/>
                <a:ea typeface="Times New Roman" pitchFamily="18" charset="0"/>
              </a:rPr>
              <a:t>Budowa      współczesnego wrzeciennika    tokarki    jest</a:t>
            </a:r>
            <a:r>
              <a:rPr kumimoji="0" lang="pl-PL" sz="1600" b="0" i="0" u="none" strike="noStrike" cap="none" normalizeH="0" baseline="-30000" dirty="0" smtClean="0">
                <a:ln>
                  <a:noFill/>
                </a:ln>
                <a:solidFill>
                  <a:schemeClr val="tx1"/>
                </a:solidFill>
                <a:effectLst/>
                <a:latin typeface="Arial" pitchFamily="34" charset="0"/>
                <a:ea typeface="Times New Roman" pitchFamily="18" charset="0"/>
              </a:rPr>
              <a:t> </a:t>
            </a:r>
            <a:r>
              <a:rPr kumimoji="0" lang="pl-PL" sz="1600" b="0" i="0" u="none" strike="noStrike" cap="none" normalizeH="0" baseline="0" dirty="0" smtClean="0">
                <a:ln>
                  <a:noFill/>
                </a:ln>
                <a:solidFill>
                  <a:schemeClr val="tx1"/>
                </a:solidFill>
                <a:effectLst/>
                <a:latin typeface="Arial" pitchFamily="34" charset="0"/>
                <a:ea typeface="Times New Roman" pitchFamily="18" charset="0"/>
              </a:rPr>
              <a:t>dość skomplikowana, lecz nastawienie poszczególnych mechanizmów jest bardzo ułatwione dzięki tabliczce przytwierdzonej do skrzynki prędkości. Polega ono na odpowiednim ustawieniu dźwigni, za pomocą których przesuwane są koła zębate lub włączane sprzęgła kłowe i cierne (rys. 5). Liczbę obrotów wrzeciona na minutę i sposób ustawienia dźwigni, stosownie do potrzebnej prędkości obrotowej wrzeciona, podaje się w tabliczce (rys. 5 b).</a:t>
            </a:r>
            <a:endParaRPr kumimoji="0" lang="pl-PL" sz="1600" b="0" i="0" u="none" strike="noStrike" cap="none" normalizeH="0" baseline="0" dirty="0" smtClean="0">
              <a:ln>
                <a:noFill/>
              </a:ln>
              <a:solidFill>
                <a:schemeClr val="tx1"/>
              </a:solidFill>
              <a:effectLst/>
              <a:latin typeface="Arial" pitchFamily="34" charset="0"/>
            </a:endParaRPr>
          </a:p>
        </p:txBody>
      </p:sp>
      <p:pic>
        <p:nvPicPr>
          <p:cNvPr id="3" name="Obraz 2"/>
          <p:cNvPicPr/>
          <p:nvPr/>
        </p:nvPicPr>
        <p:blipFill>
          <a:blip r:embed="rId2" cstate="print">
            <a:lum bright="-8000"/>
          </a:blip>
          <a:srcRect/>
          <a:stretch>
            <a:fillRect/>
          </a:stretch>
        </p:blipFill>
        <p:spPr bwMode="auto">
          <a:xfrm>
            <a:off x="179512" y="1628800"/>
            <a:ext cx="5069532" cy="5131644"/>
          </a:xfrm>
          <a:prstGeom prst="rect">
            <a:avLst/>
          </a:prstGeom>
          <a:noFill/>
          <a:ln w="9525">
            <a:noFill/>
            <a:miter lim="800000"/>
            <a:headEnd/>
            <a:tailEnd/>
          </a:ln>
        </p:spPr>
      </p:pic>
      <p:sp>
        <p:nvSpPr>
          <p:cNvPr id="4" name="Prostokąt 3"/>
          <p:cNvSpPr/>
          <p:nvPr/>
        </p:nvSpPr>
        <p:spPr>
          <a:xfrm>
            <a:off x="5580112" y="2276872"/>
            <a:ext cx="3168352" cy="1477328"/>
          </a:xfrm>
          <a:prstGeom prst="rect">
            <a:avLst/>
          </a:prstGeom>
        </p:spPr>
        <p:txBody>
          <a:bodyPr wrap="square">
            <a:spAutoFit/>
          </a:bodyPr>
          <a:lstStyle/>
          <a:p>
            <a:r>
              <a:rPr lang="pl-PL" dirty="0" smtClean="0"/>
              <a:t>Rys. 5.   Wrzeciennik   z   przesuwnymi kołami  zębatymi:  </a:t>
            </a:r>
            <a:r>
              <a:rPr lang="pl-PL" i="1" dirty="0" smtClean="0"/>
              <a:t>a </a:t>
            </a:r>
            <a:r>
              <a:rPr lang="pl-PL" dirty="0" smtClean="0"/>
              <a:t>— schemat,  </a:t>
            </a:r>
          </a:p>
          <a:p>
            <a:r>
              <a:rPr lang="pl-PL" dirty="0" smtClean="0"/>
              <a:t>b  —tabliczka</a:t>
            </a:r>
          </a:p>
          <a:p>
            <a:r>
              <a:rPr lang="pl-PL" dirty="0" smtClean="0"/>
              <a:t> </a:t>
            </a:r>
            <a:endParaRPr lang="pl-P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p:cNvPicPr/>
          <p:nvPr/>
        </p:nvPicPr>
        <p:blipFill>
          <a:blip r:embed="rId2" cstate="print">
            <a:lum bright="-9000" contrast="-14000"/>
          </a:blip>
          <a:srcRect t="5085" r="5556"/>
          <a:stretch>
            <a:fillRect/>
          </a:stretch>
        </p:blipFill>
        <p:spPr bwMode="auto">
          <a:xfrm>
            <a:off x="827584" y="1484784"/>
            <a:ext cx="7344816" cy="4032448"/>
          </a:xfrm>
          <a:prstGeom prst="rect">
            <a:avLst/>
          </a:prstGeom>
          <a:noFill/>
          <a:ln w="9525">
            <a:noFill/>
            <a:miter lim="800000"/>
            <a:headEnd/>
            <a:tailEnd/>
          </a:ln>
        </p:spPr>
      </p:pic>
      <p:sp>
        <p:nvSpPr>
          <p:cNvPr id="4" name="Prostokąt 3"/>
          <p:cNvSpPr/>
          <p:nvPr/>
        </p:nvSpPr>
        <p:spPr>
          <a:xfrm>
            <a:off x="3923928" y="5949280"/>
            <a:ext cx="1152128" cy="369332"/>
          </a:xfrm>
          <a:prstGeom prst="rect">
            <a:avLst/>
          </a:prstGeom>
        </p:spPr>
        <p:txBody>
          <a:bodyPr wrap="square">
            <a:spAutoFit/>
          </a:bodyPr>
          <a:lstStyle/>
          <a:p>
            <a:r>
              <a:rPr lang="pl-PL" dirty="0" smtClean="0"/>
              <a:t>Rysunek 6</a:t>
            </a:r>
            <a:endParaRPr lang="pl-PL"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1435</TotalTime>
  <Words>4781</Words>
  <Application>Microsoft Office PowerPoint</Application>
  <PresentationFormat>Pokaz na ekranie (4:3)</PresentationFormat>
  <Paragraphs>223</Paragraphs>
  <Slides>50</Slides>
  <Notes>3</Notes>
  <HiddenSlides>0</HiddenSlides>
  <MMClips>0</MMClips>
  <ScaleCrop>false</ScaleCrop>
  <HeadingPairs>
    <vt:vector size="4" baseType="variant">
      <vt:variant>
        <vt:lpstr>Motyw</vt:lpstr>
      </vt:variant>
      <vt:variant>
        <vt:i4>1</vt:i4>
      </vt:variant>
      <vt:variant>
        <vt:lpstr>Tytuły slajdów</vt:lpstr>
      </vt:variant>
      <vt:variant>
        <vt:i4>50</vt:i4>
      </vt:variant>
    </vt:vector>
  </HeadingPairs>
  <TitlesOfParts>
    <vt:vector size="51" baseType="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cp:lastModifiedBy>Pracownia2</cp:lastModifiedBy>
  <cp:revision>298</cp:revision>
  <dcterms:modified xsi:type="dcterms:W3CDTF">2021-02-03T14:42:52Z</dcterms:modified>
</cp:coreProperties>
</file>